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314" r:id="rId3"/>
    <p:sldId id="315" r:id="rId4"/>
    <p:sldId id="313" r:id="rId5"/>
    <p:sldId id="261" r:id="rId6"/>
    <p:sldId id="289" r:id="rId7"/>
    <p:sldId id="262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6" r:id="rId26"/>
    <p:sldId id="316" r:id="rId27"/>
    <p:sldId id="308" r:id="rId28"/>
    <p:sldId id="309" r:id="rId29"/>
    <p:sldId id="311" r:id="rId30"/>
    <p:sldId id="310" r:id="rId31"/>
    <p:sldId id="312" r:id="rId32"/>
    <p:sldId id="317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関数とスコープ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2019/10/08</a:t>
            </a:r>
            <a:endParaRPr kumimoji="1" lang="ja-JP" altLang="en-US" sz="4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E90BF0-47CA-514B-8928-F4891A0DA749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238AC50-1D17-1F45-B095-F383DBC3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C93DA0-A74E-1847-AFD4-CDEAD3609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continue</a:t>
            </a:r>
            <a:r>
              <a:rPr kumimoji="1" lang="ja-JP" altLang="en-US"/>
              <a:t>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E24210E-63C8-604F-9A34-ACF1CD83D60F}"/>
              </a:ext>
            </a:extLst>
          </p:cNvPr>
          <p:cNvSpPr/>
          <p:nvPr/>
        </p:nvSpPr>
        <p:spPr>
          <a:xfrm>
            <a:off x="5868144" y="2060848"/>
            <a:ext cx="2736304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FB6E78-171A-F949-8991-27DAAB8E1FB4}"/>
              </a:ext>
            </a:extLst>
          </p:cNvPr>
          <p:cNvSpPr/>
          <p:nvPr/>
        </p:nvSpPr>
        <p:spPr>
          <a:xfrm>
            <a:off x="6372200" y="2318400"/>
            <a:ext cx="1368152" cy="3600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17C52-0481-964D-A5FD-A26645CA4EA2}"/>
              </a:ext>
            </a:extLst>
          </p:cNvPr>
          <p:cNvSpPr/>
          <p:nvPr/>
        </p:nvSpPr>
        <p:spPr>
          <a:xfrm>
            <a:off x="763464" y="2050688"/>
            <a:ext cx="302433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C5655F-8FC8-E147-BA88-851248670E8B}"/>
              </a:ext>
            </a:extLst>
          </p:cNvPr>
          <p:cNvSpPr/>
          <p:nvPr/>
        </p:nvSpPr>
        <p:spPr>
          <a:xfrm>
            <a:off x="197560" y="174233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条件: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E5729A-F3EC-B342-9285-4F5DE8BABFC1}"/>
              </a:ext>
            </a:extLst>
          </p:cNvPr>
          <p:cNvSpPr/>
          <p:nvPr/>
        </p:nvSpPr>
        <p:spPr>
          <a:xfrm>
            <a:off x="1277680" y="2390408"/>
            <a:ext cx="2376264" cy="1944216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2FD5C-904A-8448-9B35-583C2E4B359B}"/>
              </a:ext>
            </a:extLst>
          </p:cNvPr>
          <p:cNvSpPr/>
          <p:nvPr/>
        </p:nvSpPr>
        <p:spPr>
          <a:xfrm>
            <a:off x="5297304" y="1742336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lang="en-US" altLang="ja-JP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条件:</a:t>
            </a:r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    continue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36FCA12-1522-8046-AD98-1A62376014FB}"/>
              </a:ext>
            </a:extLst>
          </p:cNvPr>
          <p:cNvSpPr/>
          <p:nvPr/>
        </p:nvSpPr>
        <p:spPr>
          <a:xfrm>
            <a:off x="5940152" y="2750448"/>
            <a:ext cx="2376264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C2580F4-5505-1841-9720-CBADEDAF224C}"/>
              </a:ext>
            </a:extLst>
          </p:cNvPr>
          <p:cNvSpPr/>
          <p:nvPr/>
        </p:nvSpPr>
        <p:spPr>
          <a:xfrm>
            <a:off x="4472072" y="300711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8D5F9A-6EF2-E548-8995-5800EDFC96BF}"/>
              </a:ext>
            </a:extLst>
          </p:cNvPr>
          <p:cNvSpPr txBox="1"/>
          <p:nvPr/>
        </p:nvSpPr>
        <p:spPr>
          <a:xfrm>
            <a:off x="3348752" y="4871080"/>
            <a:ext cx="22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for</a:t>
            </a:r>
            <a:r>
              <a:rPr kumimoji="1" lang="ja-JP" altLang="en-US"/>
              <a:t>文が作るブロック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854E0-AB8B-C34D-BB71-D514D7FF7D23}"/>
              </a:ext>
            </a:extLst>
          </p:cNvPr>
          <p:cNvSpPr txBox="1"/>
          <p:nvPr/>
        </p:nvSpPr>
        <p:spPr>
          <a:xfrm>
            <a:off x="3887232" y="2300600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if</a:t>
            </a:r>
            <a:r>
              <a:rPr kumimoji="1" lang="ja-JP" altLang="en-US" sz="1600"/>
              <a:t>文が作るブロック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A50994-5B8E-D045-8938-5D704DA22C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22377" y="2469877"/>
            <a:ext cx="5540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E4B327C-08FD-9A4C-9843-5361AC9AFCE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12912" y="2469877"/>
            <a:ext cx="274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79FE8C8-2248-B243-B7CB-EDF7A04634DD}"/>
              </a:ext>
            </a:extLst>
          </p:cNvPr>
          <p:cNvCxnSpPr>
            <a:stCxn id="11" idx="3"/>
          </p:cNvCxnSpPr>
          <p:nvPr/>
        </p:nvCxnSpPr>
        <p:spPr>
          <a:xfrm flipV="1">
            <a:off x="5647715" y="4789800"/>
            <a:ext cx="220717" cy="26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4BFA66-B198-7B4B-9418-813A634DF01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871232" y="4444360"/>
            <a:ext cx="477520" cy="611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96879B-C79D-C048-9C29-6338F994570E}"/>
              </a:ext>
            </a:extLst>
          </p:cNvPr>
          <p:cNvSpPr txBox="1"/>
          <p:nvPr/>
        </p:nvSpPr>
        <p:spPr>
          <a:xfrm>
            <a:off x="1259632" y="980728"/>
            <a:ext cx="62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continue</a:t>
            </a:r>
            <a:r>
              <a:rPr kumimoji="1" lang="ja-JP" altLang="en-US" sz="2000"/>
              <a:t>を使うことで、深いブロックを小さくできる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154BC2B-4F0F-ED4C-9720-C0D63224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373216"/>
            <a:ext cx="1163783" cy="13567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F8566A2-1257-1F49-A9BE-95814873014E}"/>
              </a:ext>
            </a:extLst>
          </p:cNvPr>
          <p:cNvSpPr txBox="1"/>
          <p:nvPr/>
        </p:nvSpPr>
        <p:spPr>
          <a:xfrm>
            <a:off x="1403648" y="602128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処理の対象外とする条件を、ブロックの最初で弾いてしまう手法</a:t>
            </a:r>
            <a:endParaRPr lang="en-US" altLang="ja-JP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1F034D-36CA-B145-B7CB-FFB649105AFC}"/>
              </a:ext>
            </a:extLst>
          </p:cNvPr>
          <p:cNvSpPr txBox="1"/>
          <p:nvPr/>
        </p:nvSpPr>
        <p:spPr>
          <a:xfrm>
            <a:off x="1331640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ガード節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27165-2A25-A84B-91DD-E658C04A6BC1}"/>
              </a:ext>
            </a:extLst>
          </p:cNvPr>
          <p:cNvSpPr txBox="1"/>
          <p:nvPr/>
        </p:nvSpPr>
        <p:spPr>
          <a:xfrm>
            <a:off x="4211960" y="256490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2)</a:t>
            </a:r>
            <a:endParaRPr kumimoji="1" lang="ja-JP" altLang="en-US" sz="1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9BD29-D14D-9C46-8588-CD26379D9216}"/>
              </a:ext>
            </a:extLst>
          </p:cNvPr>
          <p:cNvSpPr txBox="1"/>
          <p:nvPr/>
        </p:nvSpPr>
        <p:spPr>
          <a:xfrm>
            <a:off x="3995936" y="51571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1)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58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228DCF-0354-6343-88DB-635386A9D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ループの脱出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94AD04-2D75-5D48-B551-32432086BDAD}"/>
              </a:ext>
            </a:extLst>
          </p:cNvPr>
          <p:cNvSpPr txBox="1"/>
          <p:nvPr/>
        </p:nvSpPr>
        <p:spPr>
          <a:xfrm>
            <a:off x="1547664" y="6165304"/>
            <a:ext cx="566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ループを終了するには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を使う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6680D1-66D8-4948-A90F-FBAEC31C550D}"/>
              </a:ext>
            </a:extLst>
          </p:cNvPr>
          <p:cNvSpPr/>
          <p:nvPr/>
        </p:nvSpPr>
        <p:spPr>
          <a:xfrm>
            <a:off x="251520" y="2689756"/>
            <a:ext cx="554461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0DDFFB-8272-8542-90F2-A4EF3F69B24D}"/>
              </a:ext>
            </a:extLst>
          </p:cNvPr>
          <p:cNvSpPr txBox="1"/>
          <p:nvPr/>
        </p:nvSpPr>
        <p:spPr>
          <a:xfrm>
            <a:off x="6012160" y="362586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常にループが実行される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無限ループ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084CDB-F8EB-A748-815D-C1EB33765CAC}"/>
              </a:ext>
            </a:extLst>
          </p:cNvPr>
          <p:cNvSpPr txBox="1"/>
          <p:nvPr/>
        </p:nvSpPr>
        <p:spPr>
          <a:xfrm>
            <a:off x="6012160" y="456196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所持金</a:t>
            </a:r>
            <a:r>
              <a:rPr kumimoji="1" lang="en-US" altLang="ja-JP"/>
              <a:t>0</a:t>
            </a:r>
            <a:r>
              <a:rPr kumimoji="1" lang="ja-JP" altLang="en-US"/>
              <a:t>で終了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ループ脱出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762C1-9172-EC42-987C-E8F2BDBA206E}"/>
              </a:ext>
            </a:extLst>
          </p:cNvPr>
          <p:cNvSpPr txBox="1"/>
          <p:nvPr/>
        </p:nvSpPr>
        <p:spPr>
          <a:xfrm>
            <a:off x="6012160" y="535405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万円で終了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ループ脱出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ED640DB-564C-C848-A8A0-2CFF7A134261}"/>
              </a:ext>
            </a:extLst>
          </p:cNvPr>
          <p:cNvSpPr/>
          <p:nvPr/>
        </p:nvSpPr>
        <p:spPr>
          <a:xfrm>
            <a:off x="3347864" y="4417948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2B56905-6B09-054B-ADC9-34F3AC497E81}"/>
              </a:ext>
            </a:extLst>
          </p:cNvPr>
          <p:cNvSpPr/>
          <p:nvPr/>
        </p:nvSpPr>
        <p:spPr>
          <a:xfrm>
            <a:off x="3347864" y="5282044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26A6131E-FBE6-EA47-B30A-221EE8DFAD5E}"/>
              </a:ext>
            </a:extLst>
          </p:cNvPr>
          <p:cNvSpPr/>
          <p:nvPr/>
        </p:nvSpPr>
        <p:spPr>
          <a:xfrm>
            <a:off x="1907704" y="3841884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2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1905F9-C6B9-0042-814C-AE4FAE84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ループの脱出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7264913-0965-C142-833A-01C2B43C250B}"/>
              </a:ext>
            </a:extLst>
          </p:cNvPr>
          <p:cNvSpPr/>
          <p:nvPr/>
        </p:nvSpPr>
        <p:spPr>
          <a:xfrm>
            <a:off x="251520" y="2737951"/>
            <a:ext cx="547260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&lt; money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5744B3D6-F9DA-8F46-9C06-D2A5A4B2A625}"/>
              </a:ext>
            </a:extLst>
          </p:cNvPr>
          <p:cNvSpPr/>
          <p:nvPr/>
        </p:nvSpPr>
        <p:spPr>
          <a:xfrm>
            <a:off x="3275856" y="3890079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D6EFB-4562-B740-AFFB-61AA8028E590}"/>
              </a:ext>
            </a:extLst>
          </p:cNvPr>
          <p:cNvSpPr txBox="1"/>
          <p:nvPr/>
        </p:nvSpPr>
        <p:spPr>
          <a:xfrm>
            <a:off x="5868144" y="38180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以上</a:t>
            </a:r>
            <a:r>
              <a:rPr kumimoji="1" lang="en-US" altLang="ja-JP" dirty="0"/>
              <a:t>9</a:t>
            </a:r>
            <a:r>
              <a:rPr kumimoji="1" lang="ja-JP" altLang="en-US" dirty="0"/>
              <a:t>以下の時だけ</a:t>
            </a:r>
            <a:endParaRPr kumimoji="1" lang="en-US" altLang="ja-JP" dirty="0"/>
          </a:p>
          <a:p>
            <a:r>
              <a:rPr lang="ja-JP" altLang="en-US" dirty="0"/>
              <a:t>ループ</a:t>
            </a:r>
            <a:endParaRPr kumimoji="1" lang="ja-JP" altLang="en-US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5C659170-BA0C-3149-873E-C3C47B512114}"/>
              </a:ext>
            </a:extLst>
          </p:cNvPr>
          <p:cNvSpPr/>
          <p:nvPr/>
        </p:nvSpPr>
        <p:spPr>
          <a:xfrm>
            <a:off x="2699792" y="4754175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E8A58A-A814-8F4C-B046-ADDC8F66AA4A}"/>
              </a:ext>
            </a:extLst>
          </p:cNvPr>
          <p:cNvSpPr txBox="1"/>
          <p:nvPr/>
        </p:nvSpPr>
        <p:spPr>
          <a:xfrm>
            <a:off x="5796136" y="48981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ループ</a:t>
            </a:r>
            <a:r>
              <a:rPr kumimoji="1" lang="ja-JP" altLang="en-US"/>
              <a:t>終了後に勝敗チェック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2FF9EE-F6CE-6942-BFBA-19E649A3DE10}"/>
              </a:ext>
            </a:extLst>
          </p:cNvPr>
          <p:cNvSpPr txBox="1"/>
          <p:nvPr/>
        </p:nvSpPr>
        <p:spPr>
          <a:xfrm>
            <a:off x="519216" y="593011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同じ処理内容を実現する異なる実装方法がある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52255A-C898-5343-A096-1CAD5A3CD79F}"/>
              </a:ext>
            </a:extLst>
          </p:cNvPr>
          <p:cNvSpPr txBox="1"/>
          <p:nvPr/>
        </p:nvSpPr>
        <p:spPr>
          <a:xfrm>
            <a:off x="539552" y="63813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簡潔さ、わかりやすさなどで使い分ける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4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0DD334-FE29-EB47-97F5-3F3A42C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0BF9AD-7503-6743-B813-D4A55B16587A}"/>
              </a:ext>
            </a:extLst>
          </p:cNvPr>
          <p:cNvSpPr txBox="1"/>
          <p:nvPr/>
        </p:nvSpPr>
        <p:spPr>
          <a:xfrm>
            <a:off x="323528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よく使う処理をまとめて、後で呼び出すことができるもの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B330F-E960-C340-B2FA-8167F026286C}"/>
              </a:ext>
            </a:extLst>
          </p:cNvPr>
          <p:cNvSpPr txBox="1"/>
          <p:nvPr/>
        </p:nvSpPr>
        <p:spPr>
          <a:xfrm>
            <a:off x="755576" y="1844824"/>
            <a:ext cx="4512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def </a:t>
            </a:r>
            <a:r>
              <a:rPr kumimoji="1" lang="ja-JP" altLang="en-US" sz="4000"/>
              <a:t>関数名</a:t>
            </a:r>
            <a:r>
              <a:rPr kumimoji="1" lang="en-US" altLang="ja-JP" sz="4000"/>
              <a:t> (</a:t>
            </a:r>
            <a:r>
              <a:rPr kumimoji="1" lang="ja-JP" altLang="en-US" sz="4000"/>
              <a:t>引数</a:t>
            </a:r>
            <a:r>
              <a:rPr kumimoji="1" lang="en-US" altLang="ja-JP" sz="4000"/>
              <a:t>)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7EF30A-4B3B-1140-9FAA-DEFA8A7FDC01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処理したいブロック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0534DC7-DEAD-874D-879A-BCCCCD0600DF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F94FB-8F75-7B47-B575-3043ED408FE0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270163-23E3-D144-AF5D-78890598566F}"/>
              </a:ext>
            </a:extLst>
          </p:cNvPr>
          <p:cNvSpPr txBox="1"/>
          <p:nvPr/>
        </p:nvSpPr>
        <p:spPr>
          <a:xfrm>
            <a:off x="5940152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09A58E8-0D94-E948-90BD-E847A4FFD13A}"/>
              </a:ext>
            </a:extLst>
          </p:cNvPr>
          <p:cNvCxnSpPr>
            <a:cxnSpLocks/>
          </p:cNvCxnSpPr>
          <p:nvPr/>
        </p:nvCxnSpPr>
        <p:spPr>
          <a:xfrm flipH="1">
            <a:off x="4932040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2094521-BB16-874B-BB7C-46D83EFB4E8F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AB8987-4CBF-AA45-A8EB-0D3A5F3AFCB0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110867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210719-9867-E14C-B412-E1EB5363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D918EB-4A7F-284E-823D-6206C251DA5E}"/>
              </a:ext>
            </a:extLst>
          </p:cNvPr>
          <p:cNvSpPr/>
          <p:nvPr/>
        </p:nvSpPr>
        <p:spPr>
          <a:xfrm>
            <a:off x="251520" y="112474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sayhello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F5AC7-2F13-5F4B-93E9-458C3617B382}"/>
              </a:ext>
            </a:extLst>
          </p:cNvPr>
          <p:cNvSpPr txBox="1"/>
          <p:nvPr/>
        </p:nvSpPr>
        <p:spPr>
          <a:xfrm>
            <a:off x="395536" y="24208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def</a:t>
            </a:r>
            <a:r>
              <a:rPr kumimoji="1" lang="ja-JP" altLang="en-US" sz="2800"/>
              <a:t>で始まる内容を実行すると、関数が定義される</a:t>
            </a:r>
            <a:endParaRPr kumimoji="1" lang="en-US" altLang="ja-JP" sz="2800"/>
          </a:p>
          <a:p>
            <a:r>
              <a:rPr lang="en-US" altLang="ja-JP" sz="2800"/>
              <a:t>(</a:t>
            </a:r>
            <a:r>
              <a:rPr lang="ja-JP" altLang="en-US" sz="2800"/>
              <a:t>定義時には内容は実行されない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859288-3AA6-D943-9C99-EE7D2B34ADC3}"/>
              </a:ext>
            </a:extLst>
          </p:cNvPr>
          <p:cNvSpPr/>
          <p:nvPr/>
        </p:nvSpPr>
        <p:spPr>
          <a:xfrm>
            <a:off x="323528" y="3717032"/>
            <a:ext cx="265329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sayhello()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7A2D73-E3F9-B34A-819D-BBA94F4A51A2}"/>
              </a:ext>
            </a:extLst>
          </p:cNvPr>
          <p:cNvSpPr txBox="1"/>
          <p:nvPr/>
        </p:nvSpPr>
        <p:spPr>
          <a:xfrm>
            <a:off x="467544" y="44371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関数名</a:t>
            </a:r>
            <a:r>
              <a:rPr kumimoji="1" lang="en-US" altLang="ja-JP" sz="2800"/>
              <a:t>()</a:t>
            </a:r>
            <a:r>
              <a:rPr kumimoji="1" lang="ja-JP" altLang="en-US" sz="2800"/>
              <a:t>を実行することで、関数の中のブロックを</a:t>
            </a:r>
            <a:endParaRPr kumimoji="1" lang="en-US" altLang="ja-JP" sz="2800"/>
          </a:p>
          <a:p>
            <a:r>
              <a:rPr lang="ja-JP" altLang="en-US" sz="2800"/>
              <a:t>何度でも実行することができる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5584-C5C3-5347-8764-A0D0FB4FB926}"/>
              </a:ext>
            </a:extLst>
          </p:cNvPr>
          <p:cNvSpPr txBox="1"/>
          <p:nvPr/>
        </p:nvSpPr>
        <p:spPr>
          <a:xfrm>
            <a:off x="467544" y="580526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関数の実行を</a:t>
            </a:r>
            <a:r>
              <a:rPr kumimoji="1" lang="ja-JP" altLang="en-US" sz="2800">
                <a:solidFill>
                  <a:srgbClr val="FF0000"/>
                </a:solidFill>
              </a:rPr>
              <a:t>関数呼び出し</a:t>
            </a:r>
            <a:r>
              <a:rPr kumimoji="1" lang="ja-JP" altLang="en-US" sz="28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089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0F63DE-7F7C-C747-AD13-50AEA510A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90A70-516E-874E-84C2-F2CBA18030D9}"/>
              </a:ext>
            </a:extLst>
          </p:cNvPr>
          <p:cNvSpPr txBox="1"/>
          <p:nvPr/>
        </p:nvSpPr>
        <p:spPr>
          <a:xfrm>
            <a:off x="539552" y="134076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関数には入力を与えることができる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8DE288-438B-7C4F-A1BB-3497DED91FF8}"/>
              </a:ext>
            </a:extLst>
          </p:cNvPr>
          <p:cNvSpPr/>
          <p:nvPr/>
        </p:nvSpPr>
        <p:spPr>
          <a:xfrm>
            <a:off x="899592" y="2060848"/>
            <a:ext cx="329411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3941D0-C544-6743-84FA-FD737B20C879}"/>
              </a:ext>
            </a:extLst>
          </p:cNvPr>
          <p:cNvSpPr txBox="1"/>
          <p:nvPr/>
        </p:nvSpPr>
        <p:spPr>
          <a:xfrm>
            <a:off x="4355976" y="2132856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入力を</a:t>
            </a:r>
            <a:r>
              <a:rPr lang="en-US" altLang="ja-JP" sz="2400"/>
              <a:t>s</a:t>
            </a:r>
            <a:r>
              <a:rPr lang="ja-JP" altLang="en-US" sz="2400"/>
              <a:t>という名前で受け取り、</a:t>
            </a:r>
            <a:endParaRPr lang="en-US" altLang="ja-JP" sz="2400"/>
          </a:p>
          <a:p>
            <a:r>
              <a:rPr kumimoji="1" lang="ja-JP" altLang="en-US" sz="2400"/>
              <a:t>それを</a:t>
            </a:r>
            <a:r>
              <a:rPr lang="ja-JP" altLang="en-US" sz="2400"/>
              <a:t>表示する関数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D7AAFC-0460-6940-AF13-1F7B2FF39836}"/>
              </a:ext>
            </a:extLst>
          </p:cNvPr>
          <p:cNvSpPr txBox="1"/>
          <p:nvPr/>
        </p:nvSpPr>
        <p:spPr>
          <a:xfrm>
            <a:off x="611560" y="3356992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関数への入力を</a:t>
            </a:r>
            <a:r>
              <a:rPr kumimoji="1" lang="ja-JP" altLang="en-US" sz="2800">
                <a:solidFill>
                  <a:srgbClr val="FF0000"/>
                </a:solidFill>
              </a:rPr>
              <a:t>引数</a:t>
            </a:r>
            <a:r>
              <a:rPr kumimoji="1" lang="en-US" altLang="ja-JP" sz="2800">
                <a:solidFill>
                  <a:srgbClr val="FF0000"/>
                </a:solidFill>
              </a:rPr>
              <a:t>(</a:t>
            </a:r>
            <a:r>
              <a:rPr kumimoji="1" lang="ja-JP" altLang="en-US" sz="2800">
                <a:solidFill>
                  <a:srgbClr val="FF0000"/>
                </a:solidFill>
              </a:rPr>
              <a:t>ひきすう</a:t>
            </a:r>
            <a:r>
              <a:rPr kumimoji="1" lang="en-US" altLang="ja-JP" sz="2800">
                <a:solidFill>
                  <a:srgbClr val="FF0000"/>
                </a:solidFill>
              </a:rPr>
              <a:t>)</a:t>
            </a:r>
            <a:r>
              <a:rPr kumimoji="1" lang="ja-JP" altLang="en-US" sz="2800"/>
              <a:t>と呼ぶ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CAA3AB-F9EB-E14B-840C-02262E03AE76}"/>
              </a:ext>
            </a:extLst>
          </p:cNvPr>
          <p:cNvSpPr/>
          <p:nvPr/>
        </p:nvSpPr>
        <p:spPr>
          <a:xfrm>
            <a:off x="1043608" y="4509120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7A8A0F-4EB3-1C43-B8B9-59198BE34A12}"/>
              </a:ext>
            </a:extLst>
          </p:cNvPr>
          <p:cNvSpPr txBox="1"/>
          <p:nvPr/>
        </p:nvSpPr>
        <p:spPr>
          <a:xfrm>
            <a:off x="5004048" y="450912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Hello</a:t>
            </a:r>
            <a:r>
              <a:rPr kumimoji="1" lang="ja-JP" altLang="en-US" sz="3200"/>
              <a:t>と表示される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C77908-08AB-8646-92F9-8FC14B87D698}"/>
              </a:ext>
            </a:extLst>
          </p:cNvPr>
          <p:cNvSpPr/>
          <p:nvPr/>
        </p:nvSpPr>
        <p:spPr>
          <a:xfrm>
            <a:off x="1043608" y="5661248"/>
            <a:ext cx="29578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27F652-D806-364B-A5FC-9437924D8878}"/>
              </a:ext>
            </a:extLst>
          </p:cNvPr>
          <p:cNvSpPr txBox="1"/>
          <p:nvPr/>
        </p:nvSpPr>
        <p:spPr>
          <a:xfrm>
            <a:off x="5004048" y="558924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12345</a:t>
            </a:r>
            <a:r>
              <a:rPr kumimoji="1" lang="ja-JP" altLang="en-US" sz="3200"/>
              <a:t>と表示される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3520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8F235FD-D9B3-6D40-8639-748F00A3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返り値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C75601-BE65-0640-A33A-B38B6FCB0968}"/>
              </a:ext>
            </a:extLst>
          </p:cNvPr>
          <p:cNvSpPr txBox="1"/>
          <p:nvPr/>
        </p:nvSpPr>
        <p:spPr>
          <a:xfrm>
            <a:off x="467544" y="1124744"/>
            <a:ext cx="649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</a:t>
            </a:r>
            <a:r>
              <a:rPr kumimoji="1" lang="en-US" altLang="ja-JP" sz="2800"/>
              <a:t>return</a:t>
            </a:r>
            <a:r>
              <a:rPr kumimoji="1" lang="ja-JP" altLang="en-US" sz="2800"/>
              <a:t>文で値を返すことができる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0F386-A51D-8F4C-8895-0CCF262FF430}"/>
              </a:ext>
            </a:extLst>
          </p:cNvPr>
          <p:cNvSpPr/>
          <p:nvPr/>
        </p:nvSpPr>
        <p:spPr>
          <a:xfrm>
            <a:off x="611560" y="184482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+ b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BA7BFE-041A-124E-8201-210001250BA7}"/>
              </a:ext>
            </a:extLst>
          </p:cNvPr>
          <p:cNvSpPr txBox="1"/>
          <p:nvPr/>
        </p:nvSpPr>
        <p:spPr>
          <a:xfrm>
            <a:off x="539552" y="30689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関数が返す値を</a:t>
            </a:r>
            <a:r>
              <a:rPr kumimoji="1" lang="ja-JP" altLang="en-US" sz="2800">
                <a:solidFill>
                  <a:srgbClr val="FF0000"/>
                </a:solidFill>
              </a:rPr>
              <a:t>返り値</a:t>
            </a:r>
            <a:r>
              <a:rPr kumimoji="1" lang="ja-JP" altLang="en-US" sz="2800"/>
              <a:t>と呼ぶ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156150-09BB-C441-86B5-C2A166B72754}"/>
              </a:ext>
            </a:extLst>
          </p:cNvPr>
          <p:cNvSpPr txBox="1"/>
          <p:nvPr/>
        </p:nvSpPr>
        <p:spPr>
          <a:xfrm>
            <a:off x="467544" y="400506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関数は、その返り値を持つ変数のように振る舞う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6FC2D2-A157-D744-B85E-DE5CAEB2ECEF}"/>
              </a:ext>
            </a:extLst>
          </p:cNvPr>
          <p:cNvSpPr/>
          <p:nvPr/>
        </p:nvSpPr>
        <p:spPr>
          <a:xfrm>
            <a:off x="611560" y="4797152"/>
            <a:ext cx="27363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3CDB2-57C2-9C4A-8521-7568A9207557}"/>
              </a:ext>
            </a:extLst>
          </p:cNvPr>
          <p:cNvSpPr/>
          <p:nvPr/>
        </p:nvSpPr>
        <p:spPr>
          <a:xfrm>
            <a:off x="611560" y="5877272"/>
            <a:ext cx="367240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FA729-DA56-0D4C-BDCC-CA51243BA884}"/>
              </a:ext>
            </a:extLst>
          </p:cNvPr>
          <p:cNvSpPr txBox="1"/>
          <p:nvPr/>
        </p:nvSpPr>
        <p:spPr>
          <a:xfrm>
            <a:off x="4572000" y="501317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返り値を別の変数に代入できる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A47549-1F32-A24C-B7F2-2A8545DCE38B}"/>
              </a:ext>
            </a:extLst>
          </p:cNvPr>
          <p:cNvSpPr txBox="1"/>
          <p:nvPr/>
        </p:nvSpPr>
        <p:spPr>
          <a:xfrm>
            <a:off x="4572000" y="6021288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</a:t>
            </a:r>
            <a:r>
              <a:rPr kumimoji="1" lang="en-US" altLang="ja-JP" sz="2400"/>
              <a:t>if</a:t>
            </a:r>
            <a:r>
              <a:rPr kumimoji="1" lang="ja-JP" altLang="en-US" sz="2400"/>
              <a:t>文の条件内に使える</a:t>
            </a:r>
          </a:p>
        </p:txBody>
      </p:sp>
    </p:spTree>
    <p:extLst>
      <p:ext uri="{BB962C8B-B14F-4D97-AF65-F5344CB8AC3E}">
        <p14:creationId xmlns:p14="http://schemas.microsoft.com/office/powerpoint/2010/main" val="3807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2987B7-5C99-034F-AE99-6C3CF0D3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A9F179-F727-CE4E-8223-03E70687BD8E}"/>
              </a:ext>
            </a:extLst>
          </p:cNvPr>
          <p:cNvSpPr txBox="1"/>
          <p:nvPr/>
        </p:nvSpPr>
        <p:spPr>
          <a:xfrm>
            <a:off x="107504" y="119675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関数が作るブロック内で宣言された変数の有効範囲は、そのブロック内に制限される</a:t>
            </a:r>
            <a:endParaRPr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9B8DC-E0E6-9845-ACF5-BBDA09B33BC1}"/>
              </a:ext>
            </a:extLst>
          </p:cNvPr>
          <p:cNvSpPr txBox="1"/>
          <p:nvPr/>
        </p:nvSpPr>
        <p:spPr>
          <a:xfrm>
            <a:off x="107504" y="256490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変数の名前の有効範囲を</a:t>
            </a:r>
            <a:r>
              <a:rPr lang="ja-JP" altLang="en-US" sz="3200">
                <a:solidFill>
                  <a:srgbClr val="FF0000"/>
                </a:solidFill>
              </a:rPr>
              <a:t>スコープ</a:t>
            </a:r>
            <a:r>
              <a:rPr lang="ja-JP" altLang="en-US" sz="3200"/>
              <a:t>と呼ぶ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109341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082642-DFE7-934E-8E3C-6B5772383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8A6D97-C3E7-1E47-B2EB-39416268FE04}"/>
              </a:ext>
            </a:extLst>
          </p:cNvPr>
          <p:cNvSpPr/>
          <p:nvPr/>
        </p:nvSpPr>
        <p:spPr>
          <a:xfrm>
            <a:off x="467544" y="1196752"/>
            <a:ext cx="31683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a =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419872" y="1340768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851920" y="1412776"/>
            <a:ext cx="3929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関数の中で変数</a:t>
            </a:r>
            <a:r>
              <a:rPr kumimoji="1" lang="en-US" altLang="ja-JP" sz="2800"/>
              <a:t>a</a:t>
            </a:r>
            <a:r>
              <a:rPr kumimoji="1" lang="ja-JP" altLang="en-US" sz="2800"/>
              <a:t>を宣言</a:t>
            </a:r>
            <a:endParaRPr kumimoji="1" lang="en-US" altLang="ja-JP" sz="2800"/>
          </a:p>
          <a:p>
            <a:r>
              <a:rPr lang="ja-JP" altLang="en-US" sz="2800"/>
              <a:t>それを表示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787A5D-89B8-4D43-A62A-20CBE3DBF37B}"/>
              </a:ext>
            </a:extLst>
          </p:cNvPr>
          <p:cNvSpPr txBox="1"/>
          <p:nvPr/>
        </p:nvSpPr>
        <p:spPr>
          <a:xfrm>
            <a:off x="3923928" y="285293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関数を実行してから</a:t>
            </a:r>
            <a:endParaRPr kumimoji="1" lang="en-US" altLang="ja-JP" sz="2800"/>
          </a:p>
          <a:p>
            <a:r>
              <a:rPr lang="en-US" altLang="ja-JP" sz="2800"/>
              <a:t>a</a:t>
            </a:r>
            <a:r>
              <a:rPr lang="ja-JP" altLang="en-US" sz="2800"/>
              <a:t>を表示→エラー</a:t>
            </a:r>
            <a:endParaRPr kumimoji="1" lang="ja-JP" altLang="en-US" sz="2800"/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D75DE824-56BB-FF43-938B-EF4778512211}"/>
              </a:ext>
            </a:extLst>
          </p:cNvPr>
          <p:cNvSpPr/>
          <p:nvPr/>
        </p:nvSpPr>
        <p:spPr>
          <a:xfrm>
            <a:off x="3419872" y="2852936"/>
            <a:ext cx="144016" cy="936104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07AD14-BF46-2C4E-BE20-B9FCE0962921}"/>
              </a:ext>
            </a:extLst>
          </p:cNvPr>
          <p:cNvSpPr txBox="1"/>
          <p:nvPr/>
        </p:nvSpPr>
        <p:spPr>
          <a:xfrm>
            <a:off x="395536" y="4293096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関数の中で作られた変数は、関数の中でしか参照できない</a:t>
            </a:r>
            <a:endParaRPr lang="en-US" altLang="ja-JP" sz="3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252794-984F-8644-A7F0-32F8C9062569}"/>
              </a:ext>
            </a:extLst>
          </p:cNvPr>
          <p:cNvSpPr/>
          <p:nvPr/>
        </p:nvSpPr>
        <p:spPr>
          <a:xfrm>
            <a:off x="395536" y="544522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関数が作るスコープを</a:t>
            </a:r>
            <a:r>
              <a:rPr lang="ja-JP" altLang="en-US" sz="2800" dirty="0">
                <a:solidFill>
                  <a:srgbClr val="FF0000"/>
                </a:solidFill>
              </a:rPr>
              <a:t>ローカルスコープ</a:t>
            </a:r>
            <a:r>
              <a:rPr lang="ja-JP" altLang="en-US" sz="2800" dirty="0"/>
              <a:t>と呼ぶ</a:t>
            </a:r>
            <a:endParaRPr lang="en-US" altLang="ja-JP" sz="2800" dirty="0"/>
          </a:p>
          <a:p>
            <a:r>
              <a:rPr lang="ja-JP" altLang="en-US" sz="2800" dirty="0"/>
              <a:t>ローカルスコープに住む変数を</a:t>
            </a:r>
            <a:r>
              <a:rPr lang="ja-JP" altLang="en-US" sz="2800" dirty="0">
                <a:solidFill>
                  <a:srgbClr val="FF0000"/>
                </a:solidFill>
              </a:rPr>
              <a:t>ローカル変数</a:t>
            </a:r>
            <a:r>
              <a:rPr lang="ja-JP" altLang="en-US" sz="2800" dirty="0"/>
              <a:t>と呼ぶ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80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5A2A0-9367-204C-A098-00802BC29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BF12BC-9C73-5940-B740-7E0A1526F9EB}"/>
              </a:ext>
            </a:extLst>
          </p:cNvPr>
          <p:cNvSpPr/>
          <p:nvPr/>
        </p:nvSpPr>
        <p:spPr>
          <a:xfrm>
            <a:off x="323528" y="1196752"/>
            <a:ext cx="27363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7FF493-5C1D-8646-BC4A-7432B1A8F54B}"/>
              </a:ext>
            </a:extLst>
          </p:cNvPr>
          <p:cNvSpPr txBox="1"/>
          <p:nvPr/>
        </p:nvSpPr>
        <p:spPr>
          <a:xfrm>
            <a:off x="3203848" y="12687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関数の外で変数を宣言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0AD5E-8746-AD4A-8128-7A21E535C1D9}"/>
              </a:ext>
            </a:extLst>
          </p:cNvPr>
          <p:cNvSpPr txBox="1"/>
          <p:nvPr/>
        </p:nvSpPr>
        <p:spPr>
          <a:xfrm>
            <a:off x="3192284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外で定義された変数を関数内で表示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D36A8-1AE0-204B-A22D-19E2CB6F63D7}"/>
              </a:ext>
            </a:extLst>
          </p:cNvPr>
          <p:cNvSpPr txBox="1"/>
          <p:nvPr/>
        </p:nvSpPr>
        <p:spPr>
          <a:xfrm>
            <a:off x="3203848" y="299695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</a:t>
            </a:r>
            <a:r>
              <a:rPr kumimoji="1" lang="en-US" altLang="ja-JP" sz="2800"/>
              <a:t>(a</a:t>
            </a:r>
            <a:r>
              <a:rPr kumimoji="1" lang="ja-JP" altLang="en-US" sz="2800"/>
              <a:t>の値が表示される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DFA2CB-2458-8E42-BC28-51E9DA5310B7}"/>
              </a:ext>
            </a:extLst>
          </p:cNvPr>
          <p:cNvSpPr txBox="1"/>
          <p:nvPr/>
        </p:nvSpPr>
        <p:spPr>
          <a:xfrm>
            <a:off x="251520" y="4005064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関数の外で定義された変数は</a:t>
            </a:r>
            <a:endParaRPr lang="en-US" altLang="ja-JP" sz="3200"/>
          </a:p>
          <a:p>
            <a:r>
              <a:rPr lang="ja-JP" altLang="en-US" sz="3200"/>
              <a:t>関数の中でも利用できる</a:t>
            </a:r>
            <a:endParaRPr lang="en-US" altLang="ja-JP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42C951-4892-704A-A3DB-A1679BFC4E37}"/>
              </a:ext>
            </a:extLst>
          </p:cNvPr>
          <p:cNvSpPr txBox="1"/>
          <p:nvPr/>
        </p:nvSpPr>
        <p:spPr>
          <a:xfrm>
            <a:off x="251520" y="5301208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関数の外のスコープを</a:t>
            </a:r>
            <a:r>
              <a:rPr lang="ja-JP" altLang="en-US" sz="2800">
                <a:solidFill>
                  <a:srgbClr val="FF0000"/>
                </a:solidFill>
              </a:rPr>
              <a:t>グローバルスコープ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グローバルスコープに住む変数を</a:t>
            </a:r>
            <a:r>
              <a:rPr lang="ja-JP" altLang="en-US" sz="2800">
                <a:solidFill>
                  <a:srgbClr val="FF0000"/>
                </a:solidFill>
              </a:rPr>
              <a:t>グローバル変数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51423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F4B28C-1BEB-1848-8A8F-995B7110D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AA1C5A-A39E-C945-837E-E5B4834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3251200" cy="3251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125E964-358F-1549-9EB3-BFB4F032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348880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63D4A8-5457-7B42-B9CC-9F41C884D6DF}"/>
              </a:ext>
            </a:extLst>
          </p:cNvPr>
          <p:cNvSpPr txBox="1"/>
          <p:nvPr/>
        </p:nvSpPr>
        <p:spPr>
          <a:xfrm>
            <a:off x="755576" y="1268760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三つの複素数解と収束地図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287DF7-30A4-A349-9BFA-E5C9DF73E825}"/>
              </a:ext>
            </a:extLst>
          </p:cNvPr>
          <p:cNvSpPr txBox="1"/>
          <p:nvPr/>
        </p:nvSpPr>
        <p:spPr>
          <a:xfrm>
            <a:off x="755576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そこからスタートしたらどこに収束するかの地図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618C8D-65EA-F940-9384-15A54F0BBAF1}"/>
              </a:ext>
            </a:extLst>
          </p:cNvPr>
          <p:cNvSpPr txBox="1"/>
          <p:nvPr/>
        </p:nvSpPr>
        <p:spPr>
          <a:xfrm>
            <a:off x="5868144" y="177281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収束の例</a:t>
            </a:r>
          </a:p>
        </p:txBody>
      </p:sp>
    </p:spTree>
    <p:extLst>
      <p:ext uri="{BB962C8B-B14F-4D97-AF65-F5344CB8AC3E}">
        <p14:creationId xmlns:p14="http://schemas.microsoft.com/office/powerpoint/2010/main" val="13708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04FEAA-BE2D-A648-BBAC-61E76C0D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二種類のスコープ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8673DC-34E5-7F43-BAE0-2FBEC76AB538}"/>
              </a:ext>
            </a:extLst>
          </p:cNvPr>
          <p:cNvSpPr/>
          <p:nvPr/>
        </p:nvSpPr>
        <p:spPr>
          <a:xfrm>
            <a:off x="5940152" y="168613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2F7012-A703-F648-9A1A-643BD3A81401}"/>
              </a:ext>
            </a:extLst>
          </p:cNvPr>
          <p:cNvSpPr/>
          <p:nvPr/>
        </p:nvSpPr>
        <p:spPr>
          <a:xfrm>
            <a:off x="6576288" y="2537940"/>
            <a:ext cx="2060912" cy="3572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B1ACF4-1B20-3E43-94D1-E09D85F35862}"/>
              </a:ext>
            </a:extLst>
          </p:cNvPr>
          <p:cNvSpPr/>
          <p:nvPr/>
        </p:nvSpPr>
        <p:spPr>
          <a:xfrm>
            <a:off x="646792" y="4144852"/>
            <a:ext cx="36012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6D8E98-D8CC-6C43-9E61-02C36D8B367E}"/>
              </a:ext>
            </a:extLst>
          </p:cNvPr>
          <p:cNvSpPr/>
          <p:nvPr/>
        </p:nvSpPr>
        <p:spPr>
          <a:xfrm>
            <a:off x="636632" y="170645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7D9F7C-6589-7043-8F4C-DCF3E4DC2BA1}"/>
              </a:ext>
            </a:extLst>
          </p:cNvPr>
          <p:cNvSpPr/>
          <p:nvPr/>
        </p:nvSpPr>
        <p:spPr>
          <a:xfrm>
            <a:off x="1150848" y="2029940"/>
            <a:ext cx="2182832" cy="69251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FA88C5-A16F-174F-B55A-8217E91E72B8}"/>
              </a:ext>
            </a:extLst>
          </p:cNvPr>
          <p:cNvSpPr/>
          <p:nvPr/>
        </p:nvSpPr>
        <p:spPr>
          <a:xfrm>
            <a:off x="578728" y="171714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a = 10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  <a:p>
            <a:r>
              <a:rPr lang="en-US" altLang="ja-JP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print(a)</a:t>
            </a:r>
            <a:endParaRPr lang="ja-JP" altLang="en-US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DC359E-1680-4745-949A-94694C375C02}"/>
              </a:ext>
            </a:extLst>
          </p:cNvPr>
          <p:cNvSpPr/>
          <p:nvPr/>
        </p:nvSpPr>
        <p:spPr>
          <a:xfrm>
            <a:off x="2388800" y="4671540"/>
            <a:ext cx="164592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081C2D6-9C1A-5143-A569-2AE47B4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7192"/>
            <a:ext cx="1130300" cy="1130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4DD240-6A7D-234F-86BA-EA73760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783" y="4774772"/>
            <a:ext cx="1461974" cy="161544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50ED36B-852A-6348-BBD5-EC44945A88A9}"/>
              </a:ext>
            </a:extLst>
          </p:cNvPr>
          <p:cNvCxnSpPr>
            <a:cxnSpLocks/>
          </p:cNvCxnSpPr>
          <p:nvPr/>
        </p:nvCxnSpPr>
        <p:spPr>
          <a:xfrm>
            <a:off x="1972240" y="5333572"/>
            <a:ext cx="77216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ADCE401C-9994-5741-A418-164D4B40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0" y="4744292"/>
            <a:ext cx="535940" cy="53594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0D8E20-4367-DB4E-8109-1AF02AEF0BED}"/>
              </a:ext>
            </a:extLst>
          </p:cNvPr>
          <p:cNvSpPr txBox="1"/>
          <p:nvPr/>
        </p:nvSpPr>
        <p:spPr>
          <a:xfrm>
            <a:off x="1830000" y="3098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エラーになる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987795-FA9E-6348-9C5D-4F22E3BAE91F}"/>
              </a:ext>
            </a:extLst>
          </p:cNvPr>
          <p:cNvSpPr txBox="1"/>
          <p:nvPr/>
        </p:nvSpPr>
        <p:spPr>
          <a:xfrm>
            <a:off x="722560" y="37282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外から中を見ることはできない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C2B3DB-00FF-BA4D-A370-4F2F8199F134}"/>
              </a:ext>
            </a:extLst>
          </p:cNvPr>
          <p:cNvSpPr/>
          <p:nvPr/>
        </p:nvSpPr>
        <p:spPr>
          <a:xfrm>
            <a:off x="5983848" y="168666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a = 10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D37E0-3837-A647-8599-BF85BDEA9154}"/>
              </a:ext>
            </a:extLst>
          </p:cNvPr>
          <p:cNvSpPr txBox="1"/>
          <p:nvPr/>
        </p:nvSpPr>
        <p:spPr>
          <a:xfrm>
            <a:off x="3094672" y="9814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グローバルスコープ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045AC9-FC76-D54E-8990-974E3E831ED9}"/>
              </a:ext>
            </a:extLst>
          </p:cNvPr>
          <p:cNvCxnSpPr/>
          <p:nvPr/>
        </p:nvCxnSpPr>
        <p:spPr>
          <a:xfrm flipH="1">
            <a:off x="2759392" y="1366309"/>
            <a:ext cx="33528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183828-7E2F-B84F-BE01-133AD991B5EC}"/>
              </a:ext>
            </a:extLst>
          </p:cNvPr>
          <p:cNvCxnSpPr/>
          <p:nvPr/>
        </p:nvCxnSpPr>
        <p:spPr>
          <a:xfrm>
            <a:off x="5983848" y="1266816"/>
            <a:ext cx="33528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4AE895-A604-9F41-ADFF-F375B6A5C925}"/>
              </a:ext>
            </a:extLst>
          </p:cNvPr>
          <p:cNvSpPr txBox="1"/>
          <p:nvPr/>
        </p:nvSpPr>
        <p:spPr>
          <a:xfrm>
            <a:off x="3618160" y="23058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関数が作る</a:t>
            </a:r>
            <a:endParaRPr kumimoji="1" lang="en-US" altLang="ja-JP"/>
          </a:p>
          <a:p>
            <a:r>
              <a:rPr lang="ja-JP" altLang="en-US"/>
              <a:t>ローカルスコープ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9D4F1F4-F2C2-6A40-A9FA-9DC1C90B3904}"/>
              </a:ext>
            </a:extLst>
          </p:cNvPr>
          <p:cNvCxnSpPr>
            <a:cxnSpLocks/>
          </p:cNvCxnSpPr>
          <p:nvPr/>
        </p:nvCxnSpPr>
        <p:spPr>
          <a:xfrm>
            <a:off x="5660320" y="2712292"/>
            <a:ext cx="944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6F14634-D774-3B45-8F53-FF8060468473}"/>
              </a:ext>
            </a:extLst>
          </p:cNvPr>
          <p:cNvCxnSpPr/>
          <p:nvPr/>
        </p:nvCxnSpPr>
        <p:spPr>
          <a:xfrm flipH="1">
            <a:off x="3211760" y="2427812"/>
            <a:ext cx="487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00B130-2B1D-964D-B12C-70C19BDF09CE}"/>
              </a:ext>
            </a:extLst>
          </p:cNvPr>
          <p:cNvSpPr/>
          <p:nvPr/>
        </p:nvSpPr>
        <p:spPr>
          <a:xfrm>
            <a:off x="5432152" y="4165172"/>
            <a:ext cx="32456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EA24E-8571-664C-80EA-48C0226D9A10}"/>
              </a:ext>
            </a:extLst>
          </p:cNvPr>
          <p:cNvSpPr/>
          <p:nvPr/>
        </p:nvSpPr>
        <p:spPr>
          <a:xfrm>
            <a:off x="7174160" y="4691860"/>
            <a:ext cx="130048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0E21DC-AB87-674E-9EA7-9E34024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57143" y="4795092"/>
            <a:ext cx="1461974" cy="16154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49DA8E3-54BA-D24D-A33C-AFD337A2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5013176"/>
            <a:ext cx="1186053" cy="143764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A90856D-70A4-184B-9BD6-A4EBC782B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20" y="4795092"/>
            <a:ext cx="464820" cy="4648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0D2BCA-1C20-0846-BF0B-24B3F89128AB}"/>
              </a:ext>
            </a:extLst>
          </p:cNvPr>
          <p:cNvSpPr txBox="1"/>
          <p:nvPr/>
        </p:nvSpPr>
        <p:spPr>
          <a:xfrm>
            <a:off x="5386000" y="36673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中から外を見ることはできる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567048-4988-7645-91A0-F6C6358D609F}"/>
              </a:ext>
            </a:extLst>
          </p:cNvPr>
          <p:cNvSpPr txBox="1"/>
          <p:nvPr/>
        </p:nvSpPr>
        <p:spPr>
          <a:xfrm>
            <a:off x="133164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EAFBA0-24FD-1A47-8BD7-526AFAE4347E}"/>
              </a:ext>
            </a:extLst>
          </p:cNvPr>
          <p:cNvSpPr txBox="1"/>
          <p:nvPr/>
        </p:nvSpPr>
        <p:spPr>
          <a:xfrm>
            <a:off x="601216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54B631-2DAB-A74B-AFAD-87001438A2EC}"/>
              </a:ext>
            </a:extLst>
          </p:cNvPr>
          <p:cNvSpPr txBox="1"/>
          <p:nvPr/>
        </p:nvSpPr>
        <p:spPr>
          <a:xfrm>
            <a:off x="2733085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D8E983-4208-3F49-948D-265CF6D3FF2B}"/>
              </a:ext>
            </a:extLst>
          </p:cNvPr>
          <p:cNvSpPr txBox="1"/>
          <p:nvPr/>
        </p:nvSpPr>
        <p:spPr>
          <a:xfrm>
            <a:off x="7341597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11962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8C0495-E669-1E46-834A-4BE634F3F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8B18AA-F1D3-F349-B89D-1BD44B06ACC4}"/>
              </a:ext>
            </a:extLst>
          </p:cNvPr>
          <p:cNvSpPr/>
          <p:nvPr/>
        </p:nvSpPr>
        <p:spPr>
          <a:xfrm>
            <a:off x="251520" y="1340768"/>
            <a:ext cx="351013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232705-3C51-244F-A9BA-1B28975D3375}"/>
              </a:ext>
            </a:extLst>
          </p:cNvPr>
          <p:cNvSpPr txBox="1"/>
          <p:nvPr/>
        </p:nvSpPr>
        <p:spPr>
          <a:xfrm>
            <a:off x="3779912" y="1412776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ここでグローバル変数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FFC526-D478-7848-8765-367B0AE92F80}"/>
              </a:ext>
            </a:extLst>
          </p:cNvPr>
          <p:cNvSpPr txBox="1"/>
          <p:nvPr/>
        </p:nvSpPr>
        <p:spPr>
          <a:xfrm>
            <a:off x="3851920" y="263691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関数内でローカル変数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83266D-EE63-DC4C-B1BF-598C9F5047C9}"/>
              </a:ext>
            </a:extLst>
          </p:cNvPr>
          <p:cNvSpPr txBox="1"/>
          <p:nvPr/>
        </p:nvSpPr>
        <p:spPr>
          <a:xfrm>
            <a:off x="3851920" y="400506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関数を実行してから</a:t>
            </a:r>
            <a:endParaRPr kumimoji="1" lang="en-US" altLang="ja-JP" sz="2400"/>
          </a:p>
          <a:p>
            <a:r>
              <a:rPr lang="ja-JP" altLang="en-US" sz="2400"/>
              <a:t>変数</a:t>
            </a:r>
            <a:r>
              <a:rPr lang="en-US" altLang="ja-JP" sz="2400"/>
              <a:t>a</a:t>
            </a:r>
            <a:r>
              <a:rPr lang="ja-JP" altLang="en-US" sz="2400"/>
              <a:t>を表示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9F103-51F5-B54C-A276-B962DCFBAEB2}"/>
              </a:ext>
            </a:extLst>
          </p:cNvPr>
          <p:cNvSpPr txBox="1"/>
          <p:nvPr/>
        </p:nvSpPr>
        <p:spPr>
          <a:xfrm>
            <a:off x="3779191" y="534359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の値</a:t>
            </a:r>
            <a:r>
              <a:rPr kumimoji="1" lang="en-US" altLang="ja-JP" sz="2400" dirty="0"/>
              <a:t>10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E30344D-FBEC-5044-9ED0-2D71DE7F9DCC}"/>
              </a:ext>
            </a:extLst>
          </p:cNvPr>
          <p:cNvSpPr/>
          <p:nvPr/>
        </p:nvSpPr>
        <p:spPr>
          <a:xfrm rot="5400000">
            <a:off x="4856695" y="4874170"/>
            <a:ext cx="504056" cy="441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662A-C657-0B4B-AD8D-0589066B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名前解決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663B72-5DDB-1749-ABA8-F7A402722EDB}"/>
              </a:ext>
            </a:extLst>
          </p:cNvPr>
          <p:cNvSpPr/>
          <p:nvPr/>
        </p:nvSpPr>
        <p:spPr>
          <a:xfrm>
            <a:off x="1145808" y="170080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7BA71-8EBD-6D4A-B62E-495295176C2F}"/>
              </a:ext>
            </a:extLst>
          </p:cNvPr>
          <p:cNvSpPr/>
          <p:nvPr/>
        </p:nvSpPr>
        <p:spPr>
          <a:xfrm>
            <a:off x="1145808" y="2204864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C79F8-CEDD-284D-991E-BB11E91CFCCF}"/>
              </a:ext>
            </a:extLst>
          </p:cNvPr>
          <p:cNvSpPr/>
          <p:nvPr/>
        </p:nvSpPr>
        <p:spPr>
          <a:xfrm>
            <a:off x="1145808" y="270892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1EE89-CF1D-4E4C-9992-291C6CC127A1}"/>
              </a:ext>
            </a:extLst>
          </p:cNvPr>
          <p:cNvSpPr/>
          <p:nvPr/>
        </p:nvSpPr>
        <p:spPr>
          <a:xfrm>
            <a:off x="1145808" y="321297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>
                <a:solidFill>
                  <a:schemeClr val="tx1"/>
                </a:solidFill>
              </a:rPr>
              <a:t>10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1820A2-A261-EC4E-8A0C-DD8AE023B735}"/>
              </a:ext>
            </a:extLst>
          </p:cNvPr>
          <p:cNvSpPr/>
          <p:nvPr/>
        </p:nvSpPr>
        <p:spPr>
          <a:xfrm>
            <a:off x="1145808" y="3717032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FD2635-E167-594F-8E05-6F334FF9EE95}"/>
              </a:ext>
            </a:extLst>
          </p:cNvPr>
          <p:cNvSpPr/>
          <p:nvPr/>
        </p:nvSpPr>
        <p:spPr>
          <a:xfrm>
            <a:off x="1145808" y="422108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464631-29C4-A740-A1C0-27BA3BE69929}"/>
              </a:ext>
            </a:extLst>
          </p:cNvPr>
          <p:cNvSpPr txBox="1"/>
          <p:nvPr/>
        </p:nvSpPr>
        <p:spPr>
          <a:xfrm>
            <a:off x="251520" y="119675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グローバルスコープ</a:t>
            </a: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DF749B57-417A-ED42-8E58-BAC6262DC674}"/>
              </a:ext>
            </a:extLst>
          </p:cNvPr>
          <p:cNvSpPr/>
          <p:nvPr/>
        </p:nvSpPr>
        <p:spPr>
          <a:xfrm>
            <a:off x="-6320" y="33569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6C97BED-E4A3-7749-AA20-5146E36AEBC6}"/>
              </a:ext>
            </a:extLst>
          </p:cNvPr>
          <p:cNvCxnSpPr>
            <a:stCxn id="17" idx="0"/>
          </p:cNvCxnSpPr>
          <p:nvPr/>
        </p:nvCxnSpPr>
        <p:spPr>
          <a:xfrm>
            <a:off x="857776" y="35010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FA2669-2B1D-CF4B-AF8A-226CE9EBA8CD}"/>
              </a:ext>
            </a:extLst>
          </p:cNvPr>
          <p:cNvSpPr/>
          <p:nvPr/>
        </p:nvSpPr>
        <p:spPr>
          <a:xfrm>
            <a:off x="3275856" y="1628800"/>
            <a:ext cx="2880320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effectLst/>
                <a:latin typeface="Menlo" panose="020B0609030804020204" pitchFamily="49" charset="0"/>
              </a:rPr>
              <a:t>a = 10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effectLst/>
                <a:latin typeface="Menlo" panose="020B0609030804020204" pitchFamily="49" charset="0"/>
              </a:rPr>
              <a:t> func():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a = 20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print(a)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print(a)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8929D72-7AA2-3F47-A793-0C9884284346}"/>
              </a:ext>
            </a:extLst>
          </p:cNvPr>
          <p:cNvCxnSpPr/>
          <p:nvPr/>
        </p:nvCxnSpPr>
        <p:spPr>
          <a:xfrm flipH="1">
            <a:off x="2123728" y="1916832"/>
            <a:ext cx="1080120" cy="15121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114CE41-91EC-1B4F-B792-3C308E31BAED}"/>
              </a:ext>
            </a:extLst>
          </p:cNvPr>
          <p:cNvCxnSpPr/>
          <p:nvPr/>
        </p:nvCxnSpPr>
        <p:spPr>
          <a:xfrm>
            <a:off x="2195736" y="3645024"/>
            <a:ext cx="1008112" cy="12961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2A5CE-D1A3-E84F-9E00-B7BD032CC71C}"/>
              </a:ext>
            </a:extLst>
          </p:cNvPr>
          <p:cNvSpPr/>
          <p:nvPr/>
        </p:nvSpPr>
        <p:spPr>
          <a:xfrm>
            <a:off x="7020272" y="198884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7C38EE-9962-2F47-94BF-E953194D5937}"/>
              </a:ext>
            </a:extLst>
          </p:cNvPr>
          <p:cNvSpPr/>
          <p:nvPr/>
        </p:nvSpPr>
        <p:spPr>
          <a:xfrm>
            <a:off x="7020272" y="249289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20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DA8505-8382-804C-92A4-59C26CA71D92}"/>
              </a:ext>
            </a:extLst>
          </p:cNvPr>
          <p:cNvSpPr/>
          <p:nvPr/>
        </p:nvSpPr>
        <p:spPr>
          <a:xfrm>
            <a:off x="7020272" y="2996952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C18ABFA-AE7A-7549-BF8A-B5E0A7CEEA34}"/>
              </a:ext>
            </a:extLst>
          </p:cNvPr>
          <p:cNvSpPr/>
          <p:nvPr/>
        </p:nvSpPr>
        <p:spPr>
          <a:xfrm>
            <a:off x="7020272" y="350100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FE2FD6-59EE-F449-A4BF-B2F57D21727D}"/>
              </a:ext>
            </a:extLst>
          </p:cNvPr>
          <p:cNvSpPr/>
          <p:nvPr/>
        </p:nvSpPr>
        <p:spPr>
          <a:xfrm>
            <a:off x="7020272" y="4005064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D9D242-57AD-4741-A255-D7FDEAEF33A3}"/>
              </a:ext>
            </a:extLst>
          </p:cNvPr>
          <p:cNvSpPr/>
          <p:nvPr/>
        </p:nvSpPr>
        <p:spPr>
          <a:xfrm>
            <a:off x="7020272" y="450912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0357620-27DB-824D-8F6A-1BC8A59E17BC}"/>
              </a:ext>
            </a:extLst>
          </p:cNvPr>
          <p:cNvSpPr/>
          <p:nvPr/>
        </p:nvSpPr>
        <p:spPr>
          <a:xfrm>
            <a:off x="8172400" y="256490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3464A84-9158-C341-A367-3B98A4E4486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956376" y="270892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2195736" y="2204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2483768" y="3789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1AC436-6538-794A-A00E-66B68E724088}"/>
              </a:ext>
            </a:extLst>
          </p:cNvPr>
          <p:cNvSpPr txBox="1"/>
          <p:nvPr/>
        </p:nvSpPr>
        <p:spPr>
          <a:xfrm>
            <a:off x="6588224" y="10527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「関数</a:t>
            </a:r>
            <a:r>
              <a:rPr kumimoji="1" lang="en-US" altLang="ja-JP" sz="2000"/>
              <a:t>func</a:t>
            </a:r>
            <a:r>
              <a:rPr kumimoji="1" lang="ja-JP" altLang="en-US" sz="2000"/>
              <a:t>の」</a:t>
            </a:r>
            <a:endParaRPr kumimoji="1" lang="en-US" altLang="ja-JP" sz="2000"/>
          </a:p>
          <a:p>
            <a:r>
              <a:rPr lang="ja-JP" altLang="en-US" sz="2000"/>
              <a:t>ローカルスコープ</a:t>
            </a:r>
            <a:endParaRPr kumimoji="1" lang="ja-JP" altLang="en-US" sz="20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C6DB16E-600D-5345-95BB-8A723C7BF6F9}"/>
              </a:ext>
            </a:extLst>
          </p:cNvPr>
          <p:cNvCxnSpPr/>
          <p:nvPr/>
        </p:nvCxnSpPr>
        <p:spPr>
          <a:xfrm flipV="1">
            <a:off x="6156176" y="278092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4BA8C13-8F3A-1044-9978-79EED5DAF35D}"/>
              </a:ext>
            </a:extLst>
          </p:cNvPr>
          <p:cNvCxnSpPr/>
          <p:nvPr/>
        </p:nvCxnSpPr>
        <p:spPr>
          <a:xfrm flipH="1">
            <a:off x="6228184" y="2924944"/>
            <a:ext cx="79208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5516" y="5359568"/>
            <a:ext cx="80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とローカル変数の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は別の変数</a:t>
            </a:r>
            <a:endParaRPr kumimoji="1" lang="ja-JP" altLang="en-US" sz="2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6171916" y="2445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6337937" y="3505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41511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名前解決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8628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先に狭いスコープを、次に広いスコープを探す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0703" y="1124744"/>
            <a:ext cx="32331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func()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203848" y="1286763"/>
            <a:ext cx="216024" cy="918101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707904" y="1286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関数定義の時点では未定義の</a:t>
            </a:r>
            <a:endParaRPr lang="en-US" altLang="ja-JP" sz="2800" dirty="0"/>
          </a:p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2636912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ここで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31302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問題なく実行できる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4224889"/>
            <a:ext cx="622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Python</a:t>
            </a:r>
            <a:r>
              <a:rPr lang="ja-JP" altLang="en-US" sz="2800" dirty="0"/>
              <a:t>は必要になった時に変数を探す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63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global</a:t>
            </a:r>
            <a:r>
              <a:rPr kumimoji="1" lang="ja-JP" altLang="en-US" dirty="0"/>
              <a:t>宣言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244827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3197880"/>
            <a:ext cx="266429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a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260" y="1943825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ローカル変数が作られ</a:t>
            </a:r>
            <a:endParaRPr lang="en-US" altLang="ja-JP" sz="2400" dirty="0"/>
          </a:p>
          <a:p>
            <a:r>
              <a:rPr lang="ja-JP" altLang="en-US" sz="2400" dirty="0"/>
              <a:t>グローバル変数</a:t>
            </a:r>
            <a:r>
              <a:rPr lang="en-US" altLang="ja-JP" sz="2400" dirty="0"/>
              <a:t>a</a:t>
            </a:r>
            <a:r>
              <a:rPr lang="ja-JP" altLang="en-US" sz="2400" dirty="0"/>
              <a:t>は変更されない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494059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グローバル変数の値が変わる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4566032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を使う宣言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987824" y="47820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2987824" y="52141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27584" y="580526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グローバル変数をローカルスコープで</a:t>
            </a:r>
            <a:endParaRPr lang="en-US" altLang="ja-JP" sz="2800" dirty="0"/>
          </a:p>
          <a:p>
            <a:r>
              <a:rPr lang="ja-JP" altLang="en-US" sz="2800" dirty="0"/>
              <a:t>修正するのはバグの元なのでやらない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361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言語間の違い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492896"/>
            <a:ext cx="288032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 altLang="ja-JP" sz="2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000" dirty="0">
                <a:solidFill>
                  <a:srgbClr val="CE9178"/>
                </a:solidFill>
                <a:latin typeface="Consolas" panose="020B0609020204030204" pitchFamily="49" charset="0"/>
              </a:rPr>
              <a:t>"%d</a:t>
            </a:r>
            <a:r>
              <a:rPr lang="en-US" altLang="ja-JP" sz="20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ja-JP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,a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286431" y="2494213"/>
            <a:ext cx="25922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47664" y="985711"/>
            <a:ext cx="5711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if</a:t>
            </a:r>
            <a:r>
              <a:rPr lang="ja-JP" altLang="en-US" sz="3200" dirty="0"/>
              <a:t>ブロックがスコープを作るか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1772816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ja-JP" altLang="en-US" sz="2800" dirty="0"/>
              <a:t>言語は作る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7475" y="1772816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kumimoji="1" lang="ja-JP" altLang="en-US" sz="2800" dirty="0"/>
              <a:t>は作らない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1043608" y="502788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エラーになる</a:t>
            </a:r>
          </a:p>
        </p:txBody>
      </p:sp>
      <p:pic>
        <p:nvPicPr>
          <p:cNvPr id="1026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2945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" y="4824112"/>
            <a:ext cx="888033" cy="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 flipH="1">
            <a:off x="5924867" y="500651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実行できる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594928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名前解決のポリシーはプログラム言語によって大きく異なる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6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なぜスコープが大事なのか？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将来</a:t>
            </a:r>
            <a:r>
              <a:rPr kumimoji="1" lang="ja-JP" altLang="en-US" sz="2800" dirty="0"/>
              <a:t>スコープ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名前解決</a:t>
            </a:r>
            <a:r>
              <a:rPr kumimoji="1" lang="en-US" altLang="ja-JP" sz="2800" dirty="0"/>
              <a:t>)</a:t>
            </a:r>
            <a:r>
              <a:rPr kumimoji="1" lang="ja-JP" altLang="en-US" sz="2800" dirty="0" err="1"/>
              <a:t>がら</a:t>
            </a:r>
            <a:r>
              <a:rPr kumimoji="1" lang="ja-JP" altLang="en-US" sz="2800" dirty="0"/>
              <a:t>みで問題が起きた</a:t>
            </a:r>
            <a:r>
              <a:rPr lang="ja-JP" altLang="en-US" sz="2800" dirty="0"/>
              <a:t>際</a:t>
            </a:r>
            <a:r>
              <a:rPr kumimoji="1" lang="ja-JP" altLang="en-US" sz="2800" dirty="0"/>
              <a:t>に「スコープ」という概念を知らなければ</a:t>
            </a:r>
            <a:r>
              <a:rPr lang="ja-JP" altLang="en-US" sz="2800" dirty="0"/>
              <a:t>問題解決方法を探すことができないから。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1560" y="3501008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ローカル変数をグローバルスコープで参照しようとした</a:t>
            </a:r>
            <a:endParaRPr lang="en-US" altLang="ja-JP" sz="2400" dirty="0"/>
          </a:p>
          <a:p>
            <a:r>
              <a:rPr lang="ja-JP" altLang="en-US" sz="2400" dirty="0"/>
              <a:t>→「変数が未定義だ」というエラーが出る</a:t>
            </a:r>
            <a:endParaRPr lang="en-US" altLang="ja-JP" sz="2400" dirty="0"/>
          </a:p>
          <a:p>
            <a:r>
              <a:rPr kumimoji="1" lang="ja-JP" altLang="en-US" sz="2400" dirty="0"/>
              <a:t>　 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変数をちゃんと定義してるのに・・・？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544522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グローバル変数をローカルスコープで修正しようとした</a:t>
            </a:r>
            <a:endParaRPr lang="en-US" altLang="ja-JP" sz="2400" dirty="0"/>
          </a:p>
          <a:p>
            <a:r>
              <a:rPr lang="ja-JP" altLang="en-US" sz="2400" dirty="0"/>
              <a:t>→</a:t>
            </a:r>
            <a:r>
              <a:rPr lang="ja-JP" altLang="en-US" sz="2400" dirty="0">
                <a:solidFill>
                  <a:srgbClr val="FF0000"/>
                </a:solidFill>
              </a:rPr>
              <a:t>エラーは出ない</a:t>
            </a:r>
            <a:r>
              <a:rPr lang="ja-JP" altLang="en-US" sz="2400" dirty="0"/>
              <a:t>しグローバル変数も修正されない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en-US" altLang="ja-JP" sz="2400" dirty="0"/>
              <a:t>(</a:t>
            </a:r>
            <a:r>
              <a:rPr lang="ja-JP" altLang="en-US" sz="2400" dirty="0"/>
              <a:t>なんだかわからないが動作がおかしい・・・？</a:t>
            </a:r>
            <a:r>
              <a:rPr lang="en-US" altLang="ja-JP" sz="2400" dirty="0"/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29969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１：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２：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616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3" y="1700808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・変数には</a:t>
            </a:r>
            <a:r>
              <a:rPr kumimoji="1" lang="ja-JP" altLang="en-US" sz="3200" dirty="0">
                <a:solidFill>
                  <a:srgbClr val="FF0000"/>
                </a:solidFill>
              </a:rPr>
              <a:t>スコープ</a:t>
            </a:r>
            <a:r>
              <a:rPr kumimoji="1" lang="ja-JP" altLang="en-US" sz="3200" dirty="0"/>
              <a:t>という有効範囲がある</a:t>
            </a:r>
            <a:endParaRPr kumimoji="1" lang="en-US" altLang="ja-JP" sz="3200" dirty="0"/>
          </a:p>
          <a:p>
            <a:r>
              <a:rPr lang="ja-JP" altLang="en-US" sz="3200" dirty="0"/>
              <a:t>・狭いのが</a:t>
            </a:r>
            <a:r>
              <a:rPr lang="ja-JP" altLang="en-US" sz="3200" dirty="0">
                <a:solidFill>
                  <a:srgbClr val="011893"/>
                </a:solidFill>
              </a:rPr>
              <a:t>ローカルスコープ</a:t>
            </a:r>
            <a:endParaRPr lang="en-US" altLang="ja-JP" sz="3200" dirty="0">
              <a:solidFill>
                <a:srgbClr val="011893"/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rgbClr val="011893"/>
                </a:solidFill>
              </a:rPr>
              <a:t>ローカル変数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・広いのが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グローバルスコープ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は見えない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は見える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264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コラッツ予想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9675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何か正の整数</a:t>
            </a:r>
            <a:r>
              <a:rPr lang="en-US" altLang="ja-JP" sz="3600" dirty="0"/>
              <a:t>n</a:t>
            </a:r>
            <a:r>
              <a:rPr lang="ja-JP" altLang="en-US" sz="3600" dirty="0"/>
              <a:t>を考える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206084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が偶数なら</a:t>
            </a:r>
            <a:r>
              <a:rPr lang="en-US" altLang="ja-JP" sz="4000" dirty="0"/>
              <a:t>2</a:t>
            </a:r>
            <a:r>
              <a:rPr lang="ja-JP" altLang="en-US" sz="4000" dirty="0"/>
              <a:t>で割る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2" y="2852936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が奇数なら</a:t>
            </a:r>
            <a:r>
              <a:rPr lang="en-US" altLang="ja-JP" sz="4000" dirty="0"/>
              <a:t>3</a:t>
            </a:r>
            <a:r>
              <a:rPr lang="ja-JP" altLang="en-US" sz="4000" dirty="0"/>
              <a:t>倍して</a:t>
            </a:r>
            <a:r>
              <a:rPr lang="en-US" altLang="ja-JP" sz="4000" dirty="0"/>
              <a:t>1</a:t>
            </a:r>
            <a:r>
              <a:rPr lang="ja-JP" altLang="en-US" sz="4000" dirty="0"/>
              <a:t>を足す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7170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上記の操作を繰り返すと必ず最後は</a:t>
            </a:r>
            <a:r>
              <a:rPr lang="en-US" altLang="ja-JP" sz="3200" dirty="0"/>
              <a:t>1</a:t>
            </a:r>
            <a:r>
              <a:rPr lang="ja-JP" altLang="en-US" sz="3200" dirty="0"/>
              <a:t>になる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32040" y="4509120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という予想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未解決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67744" y="551723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5892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9975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1-1</a:t>
            </a:r>
            <a:r>
              <a:rPr lang="ja-JP" altLang="en-US" dirty="0"/>
              <a:t>：コラッツ数列の確認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12474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任意の数字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を繰り返す関数を作れ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/>
              <a:t>1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719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FDD66E-8557-8E48-BBC2-E4FEE8AA9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4AF67-8F74-8C4F-AD04-2F2F2261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3026575-D40A-FC4B-9F57-E14D3A0D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A29E57-1768-7C44-BCE4-FBA73C2764FC}"/>
              </a:ext>
            </a:extLst>
          </p:cNvPr>
          <p:cNvSpPr txBox="1"/>
          <p:nvPr/>
        </p:nvSpPr>
        <p:spPr>
          <a:xfrm>
            <a:off x="61156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赤の領域スタート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460BC5-FB09-3A43-B6D0-3D12B5EB7EA8}"/>
              </a:ext>
            </a:extLst>
          </p:cNvPr>
          <p:cNvSpPr txBox="1"/>
          <p:nvPr/>
        </p:nvSpPr>
        <p:spPr>
          <a:xfrm>
            <a:off x="61156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赤の領域のみをたどって収束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1C36E4-449A-AD40-A05B-23ABD8FDAD29}"/>
              </a:ext>
            </a:extLst>
          </p:cNvPr>
          <p:cNvSpPr txBox="1"/>
          <p:nvPr/>
        </p:nvSpPr>
        <p:spPr>
          <a:xfrm>
            <a:off x="493204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青の領域スタート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3FA0AD-39AC-C74F-B473-A8971B415034}"/>
              </a:ext>
            </a:extLst>
          </p:cNvPr>
          <p:cNvSpPr txBox="1"/>
          <p:nvPr/>
        </p:nvSpPr>
        <p:spPr>
          <a:xfrm>
            <a:off x="493204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青の領域のみをたどって収束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1-2</a:t>
            </a:r>
            <a:r>
              <a:rPr kumimoji="1" lang="ja-JP" altLang="en-US" dirty="0"/>
              <a:t>：コラッツ</a:t>
            </a:r>
            <a:r>
              <a:rPr lang="ja-JP" altLang="en-US" dirty="0"/>
              <a:t>問題の可視化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31840" y="155679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3648" y="256490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3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10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843808" y="220486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95536" y="357301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en-US" sz="2400" dirty="0"/>
              <a:t>からスタートした場合、</a:t>
            </a:r>
            <a:r>
              <a:rPr lang="en-US" altLang="ja-JP" sz="2400" dirty="0"/>
              <a:t>5</a:t>
            </a:r>
            <a:r>
              <a:rPr lang="ja-JP" altLang="en-US" sz="2400" dirty="0"/>
              <a:t>からスタートした数列に合流する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536" y="41490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このつながりを可視化する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5517232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コラッツ予想＝このつながりが木構造を作る</a:t>
            </a:r>
            <a:endParaRPr lang="en-US" altLang="ja-JP" sz="2800" dirty="0"/>
          </a:p>
          <a:p>
            <a:r>
              <a:rPr kumimoji="1" lang="en-US" altLang="ja-JP" sz="2800" dirty="0"/>
              <a:t>                          (</a:t>
            </a:r>
            <a:r>
              <a:rPr kumimoji="1" lang="ja-JP" altLang="en-US" sz="2800" dirty="0"/>
              <a:t>ループを作らない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発展課題：拡張コラッツ問題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8032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</a:t>
            </a:r>
            <a:r>
              <a:rPr lang="ja-JP" altLang="en-US" sz="2400" dirty="0"/>
              <a:t>正の整数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lang="en-US" altLang="ja-JP" sz="2400" dirty="0">
                <a:solidFill>
                  <a:srgbClr val="FF0000"/>
                </a:solidFill>
              </a:rPr>
              <a:t>3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</a:t>
            </a:r>
            <a:r>
              <a:rPr lang="ja-JP" altLang="en-US" sz="2400" dirty="0"/>
              <a:t>作り、可視化せよ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>
                <a:solidFill>
                  <a:srgbClr val="FF0000"/>
                </a:solidFill>
              </a:rPr>
              <a:t>3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7925" y="2484185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か</a:t>
            </a:r>
            <a:r>
              <a:rPr kumimoji="1" lang="en-US" altLang="ja-JP" sz="3200" dirty="0" smtClean="0"/>
              <a:t>3</a:t>
            </a:r>
            <a:r>
              <a:rPr kumimoji="1" lang="ja-JP" altLang="en-US" sz="3200" dirty="0" smtClean="0"/>
              <a:t>でない</a:t>
            </a:r>
            <a:r>
              <a:rPr kumimoji="1" lang="ja-JP" altLang="en-US" sz="3200" dirty="0"/>
              <a:t>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C8E6F-8966-D44F-8450-98E4EE000D82}"/>
              </a:ext>
            </a:extLst>
          </p:cNvPr>
          <p:cNvSpPr txBox="1"/>
          <p:nvPr/>
        </p:nvSpPr>
        <p:spPr>
          <a:xfrm>
            <a:off x="467544" y="573325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</a:t>
            </a:r>
            <a:r>
              <a:rPr kumimoji="1" lang="ja-JP" altLang="en-US" sz="2400"/>
              <a:t>に収束する数字はどのような性質を持っているか考察せよ</a:t>
            </a:r>
          </a:p>
        </p:txBody>
      </p:sp>
    </p:spTree>
    <p:extLst>
      <p:ext uri="{BB962C8B-B14F-4D97-AF65-F5344CB8AC3E}">
        <p14:creationId xmlns:p14="http://schemas.microsoft.com/office/powerpoint/2010/main" val="7524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6D246F-9B8B-BA4E-91D3-E3468EFFE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暇で仕方ない人向け課題：社交数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C42971-E18D-4943-89AB-C19F2A0A9FF4}"/>
              </a:ext>
            </a:extLst>
          </p:cNvPr>
          <p:cNvSpPr txBox="1"/>
          <p:nvPr/>
        </p:nvSpPr>
        <p:spPr>
          <a:xfrm>
            <a:off x="179512" y="1124744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ある数</a:t>
            </a:r>
            <a:r>
              <a:rPr lang="en-US" altLang="ja-JP" sz="2400"/>
              <a:t>n</a:t>
            </a:r>
            <a:r>
              <a:rPr lang="ja-JP" altLang="en-US" sz="2400"/>
              <a:t>について、</a:t>
            </a:r>
            <a:r>
              <a:rPr lang="ja-JP" altLang="en-US" sz="2400">
                <a:solidFill>
                  <a:srgbClr val="FF0000"/>
                </a:solidFill>
              </a:rPr>
              <a:t>自分自身を除いた</a:t>
            </a:r>
            <a:r>
              <a:rPr lang="ja-JP" altLang="en-US" sz="2400"/>
              <a:t>約数の和を</a:t>
            </a:r>
            <a:r>
              <a:rPr lang="en-US" altLang="ja-JP" sz="2400"/>
              <a:t>f(n)</a:t>
            </a:r>
            <a:r>
              <a:rPr lang="ja-JP" altLang="en-US" sz="2400"/>
              <a:t>とする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4CD39E-B91D-D941-93E8-07C8F573C357}"/>
              </a:ext>
            </a:extLst>
          </p:cNvPr>
          <p:cNvSpPr txBox="1"/>
          <p:nvPr/>
        </p:nvSpPr>
        <p:spPr>
          <a:xfrm>
            <a:off x="395536" y="4509120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f(6) = 1 + 2 + 3 = 6</a:t>
            </a:r>
            <a:endParaRPr kumimoji="1" lang="ja-JP" alt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/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EA4A-97AA-3348-9018-6E4CA5615ABF}"/>
              </a:ext>
            </a:extLst>
          </p:cNvPr>
          <p:cNvSpPr txBox="1"/>
          <p:nvPr/>
        </p:nvSpPr>
        <p:spPr>
          <a:xfrm>
            <a:off x="3059832" y="2492896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により</a:t>
            </a:r>
            <a:r>
              <a:rPr kumimoji="1" lang="ja-JP" altLang="en-US" sz="2400" dirty="0" smtClean="0"/>
              <a:t>数列                            を</a:t>
            </a:r>
            <a:r>
              <a:rPr kumimoji="1" lang="ja-JP" altLang="en-US" sz="2400" dirty="0"/>
              <a:t>定める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/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=1+2+3=6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blipFill>
                <a:blip r:embed="rId3"/>
                <a:stretch>
                  <a:fillRect l="-2915" r="-1458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15840B-4E1B-454E-BFC5-446BA5EDED16}"/>
              </a:ext>
            </a:extLst>
          </p:cNvPr>
          <p:cNvSpPr txBox="1"/>
          <p:nvPr/>
        </p:nvSpPr>
        <p:spPr>
          <a:xfrm>
            <a:off x="251520" y="325536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この数列が「ループ」を作る時、その数列を社交数と呼ぶ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53DEF9-8A1D-B24E-900C-F8A00C6B4E61}"/>
              </a:ext>
            </a:extLst>
          </p:cNvPr>
          <p:cNvSpPr txBox="1"/>
          <p:nvPr/>
        </p:nvSpPr>
        <p:spPr>
          <a:xfrm>
            <a:off x="457200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f(220) = 284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AE8E6-BD12-6544-A810-CFC7E293AC9E}"/>
              </a:ext>
            </a:extLst>
          </p:cNvPr>
          <p:cNvSpPr txBox="1"/>
          <p:nvPr/>
        </p:nvSpPr>
        <p:spPr>
          <a:xfrm>
            <a:off x="673224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f(284) = 220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FC96F8-CC4F-A24C-A59D-D0021FCE9ED1}"/>
              </a:ext>
            </a:extLst>
          </p:cNvPr>
          <p:cNvSpPr txBox="1"/>
          <p:nvPr/>
        </p:nvSpPr>
        <p:spPr>
          <a:xfrm>
            <a:off x="323528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1: </a:t>
            </a:r>
            <a:r>
              <a:rPr kumimoji="1" lang="ja-JP" altLang="en-US" sz="2400"/>
              <a:t>完全数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0A7FF1-F4A7-0641-9FAB-E31B0A43CBA8}"/>
              </a:ext>
            </a:extLst>
          </p:cNvPr>
          <p:cNvSpPr txBox="1"/>
          <p:nvPr/>
        </p:nvSpPr>
        <p:spPr>
          <a:xfrm>
            <a:off x="5076056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2: </a:t>
            </a:r>
            <a:r>
              <a:rPr kumimoji="1" lang="ja-JP" altLang="en-US" sz="2400"/>
              <a:t>友愛数</a:t>
            </a:r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A512591D-E0F2-3A4A-A9EA-BE31154C3662}"/>
              </a:ext>
            </a:extLst>
          </p:cNvPr>
          <p:cNvSpPr/>
          <p:nvPr/>
        </p:nvSpPr>
        <p:spPr>
          <a:xfrm>
            <a:off x="2195736" y="5210036"/>
            <a:ext cx="355718" cy="406694"/>
          </a:xfrm>
          <a:custGeom>
            <a:avLst/>
            <a:gdLst>
              <a:gd name="connsiteX0" fmla="*/ 111760 w 355718"/>
              <a:gd name="connsiteY0" fmla="*/ 406694 h 406694"/>
              <a:gd name="connsiteX1" fmla="*/ 355600 w 355718"/>
              <a:gd name="connsiteY1" fmla="*/ 173014 h 406694"/>
              <a:gd name="connsiteX2" fmla="*/ 142240 w 355718"/>
              <a:gd name="connsiteY2" fmla="*/ 294 h 406694"/>
              <a:gd name="connsiteX3" fmla="*/ 0 w 355718"/>
              <a:gd name="connsiteY3" fmla="*/ 213654 h 40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718" h="406694">
                <a:moveTo>
                  <a:pt x="111760" y="406694"/>
                </a:moveTo>
                <a:cubicBezTo>
                  <a:pt x="231140" y="323720"/>
                  <a:pt x="350520" y="240747"/>
                  <a:pt x="355600" y="173014"/>
                </a:cubicBezTo>
                <a:cubicBezTo>
                  <a:pt x="360680" y="105281"/>
                  <a:pt x="201507" y="-6479"/>
                  <a:pt x="142240" y="294"/>
                </a:cubicBezTo>
                <a:cubicBezTo>
                  <a:pt x="82973" y="7067"/>
                  <a:pt x="41486" y="110360"/>
                  <a:pt x="0" y="2136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A28E56-AA35-FC4E-89F7-4D3E739BEF38}"/>
              </a:ext>
            </a:extLst>
          </p:cNvPr>
          <p:cNvSpPr/>
          <p:nvPr/>
        </p:nvSpPr>
        <p:spPr>
          <a:xfrm>
            <a:off x="1979712" y="542606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/>
              <a:t>6</a:t>
            </a:r>
            <a:endParaRPr lang="ja-JP" altLang="en-US" sz="28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B2A522-547F-0343-AD09-E96A8BFF1D8A}"/>
              </a:ext>
            </a:extLst>
          </p:cNvPr>
          <p:cNvSpPr txBox="1"/>
          <p:nvPr/>
        </p:nvSpPr>
        <p:spPr>
          <a:xfrm>
            <a:off x="6876256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284</a:t>
            </a:r>
            <a:endParaRPr kumimoji="1" lang="ja-JP" altLang="en-US" sz="2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E6C5DD4-3EBF-4A45-A3B6-F35FB7ABDBBC}"/>
              </a:ext>
            </a:extLst>
          </p:cNvPr>
          <p:cNvSpPr txBox="1"/>
          <p:nvPr/>
        </p:nvSpPr>
        <p:spPr>
          <a:xfrm>
            <a:off x="5580112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220</a:t>
            </a:r>
            <a:endParaRPr kumimoji="1" lang="ja-JP" altLang="en-US" sz="28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4D93C06-DAA0-704D-A92B-2337694A9954}"/>
              </a:ext>
            </a:extLst>
          </p:cNvPr>
          <p:cNvSpPr txBox="1"/>
          <p:nvPr/>
        </p:nvSpPr>
        <p:spPr>
          <a:xfrm>
            <a:off x="179512" y="61653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10</a:t>
            </a:r>
            <a:r>
              <a:rPr lang="ja-JP" altLang="en-US" sz="2400"/>
              <a:t>万以下の</a:t>
            </a:r>
            <a:r>
              <a:rPr lang="en-US" altLang="ja-JP" sz="2400"/>
              <a:t>n</a:t>
            </a:r>
            <a:r>
              <a:rPr lang="ja-JP" altLang="en-US" sz="2400"/>
              <a:t>について、ループ数が</a:t>
            </a:r>
            <a:r>
              <a:rPr lang="en-US" altLang="ja-JP" sz="2400"/>
              <a:t>3</a:t>
            </a:r>
            <a:r>
              <a:rPr lang="ja-JP" altLang="en-US" sz="2400"/>
              <a:t>以上の社交数を列挙せよ</a:t>
            </a:r>
            <a:endParaRPr kumimoji="1" lang="ja-JP" altLang="en-US" sz="2400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ACDD2ACB-575F-6B43-9B74-D6A84E2859C3}"/>
              </a:ext>
            </a:extLst>
          </p:cNvPr>
          <p:cNvSpPr/>
          <p:nvPr/>
        </p:nvSpPr>
        <p:spPr>
          <a:xfrm>
            <a:off x="6156176" y="4941168"/>
            <a:ext cx="864096" cy="288032"/>
          </a:xfrm>
          <a:custGeom>
            <a:avLst/>
            <a:gdLst>
              <a:gd name="connsiteX0" fmla="*/ 0 w 589280"/>
              <a:gd name="connsiteY0" fmla="*/ 284542 h 284542"/>
              <a:gd name="connsiteX1" fmla="*/ 264160 w 589280"/>
              <a:gd name="connsiteY1" fmla="*/ 62 h 284542"/>
              <a:gd name="connsiteX2" fmla="*/ 589280 w 589280"/>
              <a:gd name="connsiteY2" fmla="*/ 264222 h 28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284542">
                <a:moveTo>
                  <a:pt x="0" y="284542"/>
                </a:moveTo>
                <a:cubicBezTo>
                  <a:pt x="82973" y="143995"/>
                  <a:pt x="165947" y="3449"/>
                  <a:pt x="264160" y="62"/>
                </a:cubicBezTo>
                <a:cubicBezTo>
                  <a:pt x="362373" y="-3325"/>
                  <a:pt x="475826" y="130448"/>
                  <a:pt x="589280" y="26422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B1F635F8-9480-A544-9D93-95AC90E2D4A0}"/>
              </a:ext>
            </a:extLst>
          </p:cNvPr>
          <p:cNvSpPr/>
          <p:nvPr/>
        </p:nvSpPr>
        <p:spPr>
          <a:xfrm>
            <a:off x="6156176" y="5589240"/>
            <a:ext cx="936104" cy="347887"/>
          </a:xfrm>
          <a:custGeom>
            <a:avLst/>
            <a:gdLst>
              <a:gd name="connsiteX0" fmla="*/ 650240 w 650240"/>
              <a:gd name="connsiteY0" fmla="*/ 0 h 275879"/>
              <a:gd name="connsiteX1" fmla="*/ 294640 w 650240"/>
              <a:gd name="connsiteY1" fmla="*/ 274320 h 275879"/>
              <a:gd name="connsiteX2" fmla="*/ 0 w 650240"/>
              <a:gd name="connsiteY2" fmla="*/ 91440 h 27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240" h="275879">
                <a:moveTo>
                  <a:pt x="650240" y="0"/>
                </a:moveTo>
                <a:cubicBezTo>
                  <a:pt x="526626" y="129540"/>
                  <a:pt x="403013" y="259080"/>
                  <a:pt x="294640" y="274320"/>
                </a:cubicBezTo>
                <a:cubicBezTo>
                  <a:pt x="186267" y="289560"/>
                  <a:pt x="93133" y="190500"/>
                  <a:pt x="0" y="914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正方形/長方形 12"/>
              <p:cNvSpPr/>
              <p:nvPr/>
            </p:nvSpPr>
            <p:spPr>
              <a:xfrm>
                <a:off x="4644008" y="2420888"/>
                <a:ext cx="24439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420888"/>
                <a:ext cx="24439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86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873FE0-BD02-444B-B6A6-731CBD94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前回の解説：収束地図の原点拡大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2CEE81-042C-F34C-BF42-3BCAA58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2304256" cy="23042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C7E075-B75C-CF49-A7BA-CEDEA14CFADD}"/>
              </a:ext>
            </a:extLst>
          </p:cNvPr>
          <p:cNvSpPr/>
          <p:nvPr/>
        </p:nvSpPr>
        <p:spPr>
          <a:xfrm>
            <a:off x="1115616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420FB18-1E77-3743-AD4B-8B4D68C6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16832"/>
            <a:ext cx="2304256" cy="23042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EAEA5CF-0A33-B24B-91DF-A750BA30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16832"/>
            <a:ext cx="2304256" cy="230425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D4CDC8A-0EBC-D847-8704-6FB8D1192C6D}"/>
              </a:ext>
            </a:extLst>
          </p:cNvPr>
          <p:cNvSpPr/>
          <p:nvPr/>
        </p:nvSpPr>
        <p:spPr>
          <a:xfrm>
            <a:off x="3923928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C228DDA-7000-054E-909E-2DEE4F492DC7}"/>
              </a:ext>
            </a:extLst>
          </p:cNvPr>
          <p:cNvCxnSpPr/>
          <p:nvPr/>
        </p:nvCxnSpPr>
        <p:spPr>
          <a:xfrm flipV="1">
            <a:off x="1403648" y="1916832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B2586A-6477-6D4D-8702-B138AC6D9C77}"/>
              </a:ext>
            </a:extLst>
          </p:cNvPr>
          <p:cNvCxnSpPr>
            <a:cxnSpLocks/>
          </p:cNvCxnSpPr>
          <p:nvPr/>
        </p:nvCxnSpPr>
        <p:spPr>
          <a:xfrm>
            <a:off x="1403648" y="3212976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0E917C-CC28-C44F-A785-E64A86A6CA89}"/>
              </a:ext>
            </a:extLst>
          </p:cNvPr>
          <p:cNvCxnSpPr>
            <a:cxnSpLocks/>
          </p:cNvCxnSpPr>
          <p:nvPr/>
        </p:nvCxnSpPr>
        <p:spPr>
          <a:xfrm>
            <a:off x="4211960" y="3212976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239B62-5687-9841-AD1B-D04CBC4741A9}"/>
              </a:ext>
            </a:extLst>
          </p:cNvPr>
          <p:cNvCxnSpPr>
            <a:cxnSpLocks/>
          </p:cNvCxnSpPr>
          <p:nvPr/>
        </p:nvCxnSpPr>
        <p:spPr>
          <a:xfrm flipV="1">
            <a:off x="4211960" y="1916832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C61CF5C-663A-0642-B380-F64F58084C47}"/>
              </a:ext>
            </a:extLst>
          </p:cNvPr>
          <p:cNvSpPr txBox="1"/>
          <p:nvPr/>
        </p:nvSpPr>
        <p:spPr>
          <a:xfrm>
            <a:off x="179512" y="1412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講義で扱った地図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77927A-1350-0F41-BB6A-F281641C5A57}"/>
              </a:ext>
            </a:extLst>
          </p:cNvPr>
          <p:cNvSpPr txBox="1"/>
          <p:nvPr/>
        </p:nvSpPr>
        <p:spPr>
          <a:xfrm>
            <a:off x="3491880" y="14127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r>
              <a:rPr kumimoji="1" lang="ja-JP" altLang="en-US"/>
              <a:t>倍拡大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07FAEB0-DF91-9547-B83B-4D024251CC88}"/>
              </a:ext>
            </a:extLst>
          </p:cNvPr>
          <p:cNvSpPr txBox="1"/>
          <p:nvPr/>
        </p:nvSpPr>
        <p:spPr>
          <a:xfrm>
            <a:off x="6228184" y="1412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64</a:t>
            </a:r>
            <a:r>
              <a:rPr kumimoji="1" lang="ja-JP" altLang="en-US"/>
              <a:t>倍拡大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A888DB-3217-1147-AB70-9356C61001AD}"/>
              </a:ext>
            </a:extLst>
          </p:cNvPr>
          <p:cNvSpPr txBox="1"/>
          <p:nvPr/>
        </p:nvSpPr>
        <p:spPr>
          <a:xfrm>
            <a:off x="323528" y="4581128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ある程度拡大すると、あとは区別がつかない</a:t>
            </a:r>
            <a:endParaRPr kumimoji="1" lang="en-US" altLang="ja-JP" sz="2000"/>
          </a:p>
          <a:p>
            <a:r>
              <a:rPr lang="ja-JP" altLang="en-US" sz="2000"/>
              <a:t>→</a:t>
            </a:r>
            <a:r>
              <a:rPr lang="en-US" altLang="ja-JP" sz="2000"/>
              <a:t> </a:t>
            </a:r>
            <a:r>
              <a:rPr lang="ja-JP" altLang="en-US" sz="2000"/>
              <a:t>見ても「スケール」がわからない</a:t>
            </a:r>
            <a:endParaRPr lang="en-US" altLang="ja-JP" sz="2000"/>
          </a:p>
          <a:p>
            <a:r>
              <a:rPr kumimoji="1" lang="ja-JP" altLang="en-US" sz="2000"/>
              <a:t>→</a:t>
            </a:r>
            <a:r>
              <a:rPr kumimoji="1" lang="en-US" altLang="ja-JP" sz="2000"/>
              <a:t> </a:t>
            </a:r>
            <a:r>
              <a:rPr kumimoji="1" lang="ja-JP" altLang="en-US" sz="2000"/>
              <a:t>特徴的なスケールが無い</a:t>
            </a:r>
            <a:r>
              <a:rPr kumimoji="1" lang="en-US" altLang="ja-JP" sz="2000"/>
              <a:t> (</a:t>
            </a:r>
            <a:r>
              <a:rPr kumimoji="1" lang="ja-JP" altLang="en-US" sz="2000"/>
              <a:t>フラクタル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8300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while</a:t>
            </a:r>
            <a:r>
              <a:rPr kumimoji="1" lang="ja-JP" altLang="en-US" sz="2800"/>
              <a:t>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ループのスキップと脱出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284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153DF-8EC2-4B44-8ED2-6A0E658A924F}"/>
              </a:ext>
            </a:extLst>
          </p:cNvPr>
          <p:cNvSpPr txBox="1"/>
          <p:nvPr/>
        </p:nvSpPr>
        <p:spPr>
          <a:xfrm>
            <a:off x="1115616" y="40770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for</a:t>
            </a:r>
            <a:r>
              <a:rPr kumimoji="1" lang="ja-JP" altLang="en-US"/>
              <a:t>文</a:t>
            </a:r>
            <a:r>
              <a:rPr kumimoji="1" lang="en-US" altLang="ja-JP"/>
              <a:t> (</a:t>
            </a:r>
            <a:r>
              <a:rPr kumimoji="1" lang="ja-JP" altLang="en-US"/>
              <a:t>復習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ED6AED-27E7-2441-B42A-EBDE6FBD0328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99CA9-898B-9D42-95DE-FC0882223EC2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6E9A3CB8-6AF3-8149-8ED5-0D14347DEDA2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9EFC5-8CBE-274D-A8B3-3C79FC313637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C1DE5-C5B8-934B-BA27-82B866983FB4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C12D2E-CAC2-6549-B11F-DAB01734555E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069BC56-1219-9343-A512-020020907AFA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548E-9A69-6A48-A36C-59AE5A10F196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31F953-F900-BD4A-8CC4-23E12F6A3831}"/>
              </a:ext>
            </a:extLst>
          </p:cNvPr>
          <p:cNvSpPr/>
          <p:nvPr/>
        </p:nvSpPr>
        <p:spPr>
          <a:xfrm>
            <a:off x="467544" y="3861048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3C192E-59FD-174F-9F09-0E5390E81598}"/>
              </a:ext>
            </a:extLst>
          </p:cNvPr>
          <p:cNvSpPr txBox="1"/>
          <p:nvPr/>
        </p:nvSpPr>
        <p:spPr>
          <a:xfrm>
            <a:off x="179512" y="5229200"/>
            <a:ext cx="88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ループカウンタ</a:t>
            </a:r>
            <a:r>
              <a:rPr kumimoji="1" lang="en-US" altLang="ja-JP" sz="2000"/>
              <a:t> i </a:t>
            </a:r>
            <a:r>
              <a:rPr kumimoji="1" lang="ja-JP" altLang="en-US" sz="2000"/>
              <a:t>が、</a:t>
            </a:r>
            <a:r>
              <a:rPr kumimoji="1" lang="en-US" altLang="ja-JP" sz="2000"/>
              <a:t>0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9</a:t>
            </a:r>
            <a:r>
              <a:rPr kumimoji="1" lang="ja-JP" altLang="en-US" sz="2000"/>
              <a:t>まで変化しながら、ループブロックを実行する</a:t>
            </a: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en-US" altLang="ja-JP"/>
              <a:t>while</a:t>
            </a:r>
            <a:r>
              <a:rPr kumimoji="1" lang="ja-JP" altLang="en-US"/>
              <a:t>文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4BAF15-B957-3B4F-A6AE-C96DD44A57DF}"/>
              </a:ext>
            </a:extLst>
          </p:cNvPr>
          <p:cNvSpPr txBox="1"/>
          <p:nvPr/>
        </p:nvSpPr>
        <p:spPr>
          <a:xfrm>
            <a:off x="755576" y="1844824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while </a:t>
            </a:r>
            <a:r>
              <a:rPr kumimoji="1"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6554C55-F9C3-814B-A3AE-352386AAE372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470880EE-C676-FE44-B6D4-029ECBCFE986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36EDC2-3C4F-8F40-89CE-7AF342E10571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B3C082-2914-E149-88A9-47671624713F}"/>
              </a:ext>
            </a:extLst>
          </p:cNvPr>
          <p:cNvSpPr txBox="1"/>
          <p:nvPr/>
        </p:nvSpPr>
        <p:spPr>
          <a:xfrm>
            <a:off x="5724128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B262571-4F7E-4441-AA43-7D9F96E63850}"/>
              </a:ext>
            </a:extLst>
          </p:cNvPr>
          <p:cNvCxnSpPr>
            <a:cxnSpLocks/>
          </p:cNvCxnSpPr>
          <p:nvPr/>
        </p:nvCxnSpPr>
        <p:spPr>
          <a:xfrm flipH="1">
            <a:off x="4716016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503712-981E-8841-9053-B70DCC86CE8B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3828A6-4171-B448-B777-401F457D2D6D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9E7B45-775E-4248-A028-D8021026BE3B}"/>
              </a:ext>
            </a:extLst>
          </p:cNvPr>
          <p:cNvSpPr txBox="1"/>
          <p:nvPr/>
        </p:nvSpPr>
        <p:spPr>
          <a:xfrm>
            <a:off x="467544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条件が成立している限り実行し続ける繰り返し文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5949CEB-E152-1249-9565-3B01903AF75D}"/>
              </a:ext>
            </a:extLst>
          </p:cNvPr>
          <p:cNvSpPr txBox="1"/>
          <p:nvPr/>
        </p:nvSpPr>
        <p:spPr>
          <a:xfrm>
            <a:off x="433660" y="6237312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事前にループの回転数がわからない場合等に使う</a:t>
            </a:r>
            <a:endParaRPr kumimoji="1"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4045992"/>
            <a:ext cx="288905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a &gt;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a -=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9951" y="452831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ja-JP" altLang="en-US" sz="2800" dirty="0"/>
              <a:t>が</a:t>
            </a:r>
            <a:r>
              <a:rPr lang="ja-JP" altLang="en-US" sz="2800" dirty="0"/>
              <a:t>正である限り実行する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C30EC1C-5928-1F47-A370-FFC259968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45E47-4CB0-5A44-911E-2A2CA003E48E}"/>
              </a:ext>
            </a:extLst>
          </p:cNvPr>
          <p:cNvSpPr/>
          <p:nvPr/>
        </p:nvSpPr>
        <p:spPr>
          <a:xfrm>
            <a:off x="1547664" y="2348880"/>
            <a:ext cx="516632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4F0B64-E02F-4946-A991-29A18323587E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22C1E-731C-7146-85A8-512DE00359A1}"/>
              </a:ext>
            </a:extLst>
          </p:cNvPr>
          <p:cNvSpPr txBox="1"/>
          <p:nvPr/>
        </p:nvSpPr>
        <p:spPr>
          <a:xfrm>
            <a:off x="1763688" y="436510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が偶数の時だけ</a:t>
            </a:r>
            <a:r>
              <a:rPr lang="en-US" altLang="ja-JP" sz="2800"/>
              <a:t>print</a:t>
            </a:r>
            <a:r>
              <a:rPr lang="ja-JP" altLang="en-US" sz="2800"/>
              <a:t>文を実行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513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DD4470-BC60-604D-83BE-AD96CD0C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E63885-06CA-2B40-BCB4-72F0EE4CBBC1}"/>
              </a:ext>
            </a:extLst>
          </p:cNvPr>
          <p:cNvSpPr/>
          <p:nvPr/>
        </p:nvSpPr>
        <p:spPr>
          <a:xfrm>
            <a:off x="251520" y="2492896"/>
            <a:ext cx="48782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AEE740-29C5-3B4E-8189-E6DFD1082FEC}"/>
              </a:ext>
            </a:extLst>
          </p:cNvPr>
          <p:cNvSpPr txBox="1"/>
          <p:nvPr/>
        </p:nvSpPr>
        <p:spPr>
          <a:xfrm>
            <a:off x="395536" y="5733256"/>
            <a:ext cx="834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continue</a:t>
            </a:r>
            <a:r>
              <a:rPr kumimoji="1" lang="ja-JP" altLang="en-US" sz="2400"/>
              <a:t>」を使うと、ループをスキップすることができる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67C75-2E57-6A4B-BE70-15DC83D18983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4E69A-6BE5-0244-A3D6-FF8FB95D0EB2}"/>
              </a:ext>
            </a:extLst>
          </p:cNvPr>
          <p:cNvSpPr txBox="1"/>
          <p:nvPr/>
        </p:nvSpPr>
        <p:spPr>
          <a:xfrm>
            <a:off x="6008205" y="2924944"/>
            <a:ext cx="3135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が偶数でなければ</a:t>
            </a:r>
            <a:endParaRPr lang="en-US" altLang="ja-JP" sz="2800"/>
          </a:p>
          <a:p>
            <a:r>
              <a:rPr lang="ja-JP" altLang="en-US" sz="2800"/>
              <a:t>ループをスキップ</a:t>
            </a:r>
            <a:endParaRPr kumimoji="1" lang="ja-JP" altLang="en-US" sz="28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AB7413-AB18-6544-97AD-E6947DDC0B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64088" y="3401998"/>
            <a:ext cx="644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2506</TotalTime>
  <Words>1489</Words>
  <Application>Microsoft Office PowerPoint</Application>
  <PresentationFormat>画面に合わせる (4:3)</PresentationFormat>
  <Paragraphs>349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HGｺﾞｼｯｸE</vt:lpstr>
      <vt:lpstr>Menlo</vt:lpstr>
      <vt:lpstr>游ゴシック</vt:lpstr>
      <vt:lpstr>Arial</vt:lpstr>
      <vt:lpstr>Cambria Math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438</cp:revision>
  <dcterms:created xsi:type="dcterms:W3CDTF">2019-01-02T05:23:01Z</dcterms:created>
  <dcterms:modified xsi:type="dcterms:W3CDTF">2019-10-08T07:38:19Z</dcterms:modified>
</cp:coreProperties>
</file>